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0" r:id="rId3"/>
    <p:sldId id="272" r:id="rId4"/>
    <p:sldId id="271" r:id="rId5"/>
    <p:sldId id="274" r:id="rId6"/>
    <p:sldId id="275" r:id="rId7"/>
    <p:sldId id="278" r:id="rId8"/>
    <p:sldId id="282" r:id="rId9"/>
    <p:sldId id="285" r:id="rId10"/>
    <p:sldId id="286" r:id="rId11"/>
    <p:sldId id="280"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9F9"/>
    <a:srgbClr val="2533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79"/>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D1D73-996D-6344-94DC-3E4FA1987C49}"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2B7C0-5CAF-AB47-B026-922B314833AE}" type="slidenum">
              <a:rPr lang="en-US" smtClean="0"/>
              <a:t>‹#›</a:t>
            </a:fld>
            <a:endParaRPr lang="en-US"/>
          </a:p>
        </p:txBody>
      </p:sp>
    </p:spTree>
    <p:extLst>
      <p:ext uri="{BB962C8B-B14F-4D97-AF65-F5344CB8AC3E}">
        <p14:creationId xmlns:p14="http://schemas.microsoft.com/office/powerpoint/2010/main" val="2676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NGSS Funded Program.</a:t>
            </a:r>
          </a:p>
          <a:p>
            <a:endParaRPr lang="en-US" dirty="0"/>
          </a:p>
        </p:txBody>
      </p:sp>
      <p:sp>
        <p:nvSpPr>
          <p:cNvPr id="4" name="Slide Number Placeholder 3"/>
          <p:cNvSpPr>
            <a:spLocks noGrp="1"/>
          </p:cNvSpPr>
          <p:nvPr>
            <p:ph type="sldNum" sz="quarter" idx="5"/>
          </p:nvPr>
        </p:nvSpPr>
        <p:spPr/>
        <p:txBody>
          <a:bodyPr/>
          <a:lstStyle/>
          <a:p>
            <a:fld id="{3262B7C0-5CAF-AB47-B026-922B314833AE}" type="slidenum">
              <a:rPr lang="en-US" smtClean="0"/>
              <a:t>2</a:t>
            </a:fld>
            <a:endParaRPr lang="en-US"/>
          </a:p>
        </p:txBody>
      </p:sp>
    </p:spTree>
    <p:extLst>
      <p:ext uri="{BB962C8B-B14F-4D97-AF65-F5344CB8AC3E}">
        <p14:creationId xmlns:p14="http://schemas.microsoft.com/office/powerpoint/2010/main" val="205947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came into the project with no experience in what I was working with except for the fact that I have previously taken planetary science courses.</a:t>
            </a:r>
          </a:p>
          <a:p>
            <a:r>
              <a:rPr lang="en-US" dirty="0"/>
              <a:t>Not only did I have no experience with the software and 3D printers, we used a new printer that even Steve hadn’t used before.</a:t>
            </a:r>
          </a:p>
          <a:p>
            <a:r>
              <a:rPr lang="en-US" dirty="0"/>
              <a:t>Sometimes prints don’t go to plan…</a:t>
            </a:r>
          </a:p>
          <a:p>
            <a:r>
              <a:rPr lang="en-US" dirty="0"/>
              <a:t>Resolution Requires Time…</a:t>
            </a:r>
          </a:p>
        </p:txBody>
      </p:sp>
      <p:sp>
        <p:nvSpPr>
          <p:cNvPr id="4" name="Slide Number Placeholder 3"/>
          <p:cNvSpPr>
            <a:spLocks noGrp="1"/>
          </p:cNvSpPr>
          <p:nvPr>
            <p:ph type="sldNum" sz="quarter" idx="5"/>
          </p:nvPr>
        </p:nvSpPr>
        <p:spPr/>
        <p:txBody>
          <a:bodyPr/>
          <a:lstStyle/>
          <a:p>
            <a:fld id="{3262B7C0-5CAF-AB47-B026-922B314833AE}" type="slidenum">
              <a:rPr lang="en-US" smtClean="0"/>
              <a:t>7</a:t>
            </a:fld>
            <a:endParaRPr lang="en-US"/>
          </a:p>
        </p:txBody>
      </p:sp>
    </p:spTree>
    <p:extLst>
      <p:ext uri="{BB962C8B-B14F-4D97-AF65-F5344CB8AC3E}">
        <p14:creationId xmlns:p14="http://schemas.microsoft.com/office/powerpoint/2010/main" val="146114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Filament PLA cornstarch based filament, biodegradable</a:t>
            </a:r>
          </a:p>
        </p:txBody>
      </p:sp>
      <p:sp>
        <p:nvSpPr>
          <p:cNvPr id="4" name="Slide Number Placeholder 3"/>
          <p:cNvSpPr>
            <a:spLocks noGrp="1"/>
          </p:cNvSpPr>
          <p:nvPr>
            <p:ph type="sldNum" sz="quarter" idx="5"/>
          </p:nvPr>
        </p:nvSpPr>
        <p:spPr/>
        <p:txBody>
          <a:bodyPr/>
          <a:lstStyle/>
          <a:p>
            <a:fld id="{3262B7C0-5CAF-AB47-B026-922B314833AE}" type="slidenum">
              <a:rPr lang="en-US" smtClean="0"/>
              <a:t>8</a:t>
            </a:fld>
            <a:endParaRPr lang="en-US"/>
          </a:p>
        </p:txBody>
      </p:sp>
    </p:spTree>
    <p:extLst>
      <p:ext uri="{BB962C8B-B14F-4D97-AF65-F5344CB8AC3E}">
        <p14:creationId xmlns:p14="http://schemas.microsoft.com/office/powerpoint/2010/main" val="152853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2B7C0-5CAF-AB47-B026-922B314833AE}" type="slidenum">
              <a:rPr lang="en-US" smtClean="0"/>
              <a:t>9</a:t>
            </a:fld>
            <a:endParaRPr lang="en-US"/>
          </a:p>
        </p:txBody>
      </p:sp>
    </p:spTree>
    <p:extLst>
      <p:ext uri="{BB962C8B-B14F-4D97-AF65-F5344CB8AC3E}">
        <p14:creationId xmlns:p14="http://schemas.microsoft.com/office/powerpoint/2010/main" val="348006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2B7C0-5CAF-AB47-B026-922B314833AE}" type="slidenum">
              <a:rPr lang="en-US" smtClean="0"/>
              <a:t>10</a:t>
            </a:fld>
            <a:endParaRPr lang="en-US"/>
          </a:p>
        </p:txBody>
      </p:sp>
    </p:spTree>
    <p:extLst>
      <p:ext uri="{BB962C8B-B14F-4D97-AF65-F5344CB8AC3E}">
        <p14:creationId xmlns:p14="http://schemas.microsoft.com/office/powerpoint/2010/main" val="242632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Steve is a planetary science professor at the </a:t>
            </a:r>
            <a:r>
              <a:rPr lang="en-US" dirty="0" err="1"/>
              <a:t>UofA</a:t>
            </a:r>
            <a:r>
              <a:rPr lang="en-US" dirty="0"/>
              <a:t>, we plan on testing any tactile models with his students as a way to determine how effective hey are in supplementing material before launching the full course.</a:t>
            </a:r>
          </a:p>
          <a:p>
            <a:endParaRPr lang="en-US" dirty="0"/>
          </a:p>
        </p:txBody>
      </p:sp>
      <p:sp>
        <p:nvSpPr>
          <p:cNvPr id="4" name="Slide Number Placeholder 3"/>
          <p:cNvSpPr>
            <a:spLocks noGrp="1"/>
          </p:cNvSpPr>
          <p:nvPr>
            <p:ph type="sldNum" sz="quarter" idx="5"/>
          </p:nvPr>
        </p:nvSpPr>
        <p:spPr/>
        <p:txBody>
          <a:bodyPr/>
          <a:lstStyle/>
          <a:p>
            <a:fld id="{3262B7C0-5CAF-AB47-B026-922B314833AE}" type="slidenum">
              <a:rPr lang="en-US" smtClean="0"/>
              <a:t>11</a:t>
            </a:fld>
            <a:endParaRPr lang="en-US"/>
          </a:p>
        </p:txBody>
      </p:sp>
    </p:spTree>
    <p:extLst>
      <p:ext uri="{BB962C8B-B14F-4D97-AF65-F5344CB8AC3E}">
        <p14:creationId xmlns:p14="http://schemas.microsoft.com/office/powerpoint/2010/main" val="40784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950FC-2DC3-A2FF-5D20-AC263D6EB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DB276-9357-E501-06C7-A38DCC789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F3CFA-F252-54DD-1B5E-25D4537E3828}"/>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75728907-F476-0861-9918-74D9C94F9A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9AE84D-3711-5377-6126-E00E43BEFFD7}"/>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123496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9332-B2CA-A54B-5170-FB3DE1111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E0BDB-4679-376A-C2D5-5195073A2E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5624F-1F4B-85F2-F5BE-D3F80C04B94A}"/>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D575D313-72D5-9FE1-43E1-D14A79E43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08704C-315A-7AD1-E7EF-65EBDF85C174}"/>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395495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C8AD3-39B7-21A5-7ED5-B6FF8B029A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19C24C-425E-DFFC-9339-7D16C324C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9DA9-0E72-3EBE-B51F-15BC1CE14E51}"/>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376EE36B-8EBA-CC06-53EE-AE82C6DB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AA0A97-C59F-43DF-C0B3-D0E7E258C774}"/>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414312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D320-3D11-FA01-70A0-237C0C3AA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F1374-FEDA-6EAD-FA8E-B9184262A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1E87F-26D3-F69C-AA65-E96BE25EDE30}"/>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87F8D5E9-9045-A0EA-0BB4-61B481918F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F003D-9EBB-9790-5AB3-290512473524}"/>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298260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FAEA-2AD8-4E6F-B455-610D6B7BD1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5421B-3C42-DB72-8ADD-9E32EAECAC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E5290-DAFA-3C54-243C-51E0D87AE0FE}"/>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BAB2E8AD-80FA-7ED3-71BC-0D754C134A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9371B4-4663-6DD4-A371-3CC0A2030B45}"/>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137876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499C-C029-8A9A-AE4D-75ED05553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68595-473B-13C8-4EE3-D6F9FC4D75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2FF8A5-6466-D0C8-7734-938857656B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799E37-F563-4AE8-9200-496E9371F275}"/>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6" name="Footer Placeholder 5">
            <a:extLst>
              <a:ext uri="{FF2B5EF4-FFF2-40B4-BE49-F238E27FC236}">
                <a16:creationId xmlns:a16="http://schemas.microsoft.com/office/drawing/2014/main" id="{5DC48C0A-7934-7BB4-0534-528C9734C9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859FE8-BB5C-B574-2C53-681BE279BAA2}"/>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117516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4BD4-7D65-6B54-0E43-0052B887B7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EE67E-8F7C-CBFD-7C58-89CC22DDB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5DF97-5E86-D7E5-9F08-8030E6F76B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3F2912-3E29-8CAA-A8CB-BAA9A7426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AB342-ECF2-6470-2034-46D72D85D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7BEAF6-6F89-C595-4AA9-3003DB1FB41D}"/>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8" name="Footer Placeholder 7">
            <a:extLst>
              <a:ext uri="{FF2B5EF4-FFF2-40B4-BE49-F238E27FC236}">
                <a16:creationId xmlns:a16="http://schemas.microsoft.com/office/drawing/2014/main" id="{03581397-03F8-A456-C5FC-DBAF23B7EB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CAFE2A4-2B3A-71CA-0B84-9785AABE276C}"/>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247881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0A500-E0A6-5306-F0AF-6E57B7F6E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0B0B-BF74-B539-9A86-2219619F5EF5}"/>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4" name="Footer Placeholder 3">
            <a:extLst>
              <a:ext uri="{FF2B5EF4-FFF2-40B4-BE49-F238E27FC236}">
                <a16:creationId xmlns:a16="http://schemas.microsoft.com/office/drawing/2014/main" id="{83F5F151-C311-172B-0325-2C6F62C11B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D955CC-7A42-86F6-CB59-CFDA6389D670}"/>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30857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FB2E5-1CDD-B53F-B268-9EA0E421FDDD}"/>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3" name="Footer Placeholder 2">
            <a:extLst>
              <a:ext uri="{FF2B5EF4-FFF2-40B4-BE49-F238E27FC236}">
                <a16:creationId xmlns:a16="http://schemas.microsoft.com/office/drawing/2014/main" id="{5B17FF41-F224-98F1-07AA-8F25ED5FE7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2D893D-B0EA-FFD3-41CF-15F08A20C175}"/>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66249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CBFD-86AC-CDE1-83BC-14589904F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19F556-5C95-8C6E-545A-FA96E3FBDB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D096DB-08DB-2EB7-D875-B35D93C7C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520B8-4B24-6461-6B3D-7EC754E5C310}"/>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6" name="Footer Placeholder 5">
            <a:extLst>
              <a:ext uri="{FF2B5EF4-FFF2-40B4-BE49-F238E27FC236}">
                <a16:creationId xmlns:a16="http://schemas.microsoft.com/office/drawing/2014/main" id="{C4B64AE3-187C-9697-5F14-F2110B67B8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CF9229-CFED-A517-3F68-EE4BBF3FA268}"/>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101892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FF95-970C-AC6C-3894-66F54932F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B5BFB-FCBE-FE63-B866-A01FAD62D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2D14BF-CB36-148B-E9E7-076F19EF6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82F9-F595-5062-CCE3-94ACF92D1452}"/>
              </a:ext>
            </a:extLst>
          </p:cNvPr>
          <p:cNvSpPr>
            <a:spLocks noGrp="1"/>
          </p:cNvSpPr>
          <p:nvPr>
            <p:ph type="dt" sz="half" idx="10"/>
          </p:nvPr>
        </p:nvSpPr>
        <p:spPr/>
        <p:txBody>
          <a:bodyPr/>
          <a:lstStyle/>
          <a:p>
            <a:fld id="{29142C0E-0C7C-214C-B124-0E4D1956CB38}" type="datetimeFigureOut">
              <a:rPr lang="en-US" smtClean="0"/>
              <a:t>4/9/2024</a:t>
            </a:fld>
            <a:endParaRPr lang="en-US" dirty="0"/>
          </a:p>
        </p:txBody>
      </p:sp>
      <p:sp>
        <p:nvSpPr>
          <p:cNvPr id="6" name="Footer Placeholder 5">
            <a:extLst>
              <a:ext uri="{FF2B5EF4-FFF2-40B4-BE49-F238E27FC236}">
                <a16:creationId xmlns:a16="http://schemas.microsoft.com/office/drawing/2014/main" id="{A042B2C4-2F65-50D6-AAB1-8E3D074FAB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CECB01-D4D4-EE06-9EE9-9C73EE4BE505}"/>
              </a:ext>
            </a:extLst>
          </p:cNvPr>
          <p:cNvSpPr>
            <a:spLocks noGrp="1"/>
          </p:cNvSpPr>
          <p:nvPr>
            <p:ph type="sldNum" sz="quarter" idx="12"/>
          </p:nvPr>
        </p:nvSpPr>
        <p:spPr/>
        <p:txBody>
          <a:bodyPr/>
          <a:lstStyle/>
          <a:p>
            <a:fld id="{049B9DA5-1A97-F940-A06C-203AEE74F613}" type="slidenum">
              <a:rPr lang="en-US" smtClean="0"/>
              <a:t>‹#›</a:t>
            </a:fld>
            <a:endParaRPr lang="en-US" dirty="0"/>
          </a:p>
        </p:txBody>
      </p:sp>
    </p:spTree>
    <p:extLst>
      <p:ext uri="{BB962C8B-B14F-4D97-AF65-F5344CB8AC3E}">
        <p14:creationId xmlns:p14="http://schemas.microsoft.com/office/powerpoint/2010/main" val="144773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98F88-0672-9D2E-A61D-C4F43EAA1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2135D1-1BBC-FF0F-09B1-48AC8CA15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D15AA-41DC-3BF6-9E27-6E60B81FB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42C0E-0C7C-214C-B124-0E4D1956CB38}" type="datetimeFigureOut">
              <a:rPr lang="en-US" smtClean="0"/>
              <a:t>4/9/2024</a:t>
            </a:fld>
            <a:endParaRPr lang="en-US" dirty="0"/>
          </a:p>
        </p:txBody>
      </p:sp>
      <p:sp>
        <p:nvSpPr>
          <p:cNvPr id="5" name="Footer Placeholder 4">
            <a:extLst>
              <a:ext uri="{FF2B5EF4-FFF2-40B4-BE49-F238E27FC236}">
                <a16:creationId xmlns:a16="http://schemas.microsoft.com/office/drawing/2014/main" id="{C07E18E6-2EF9-010A-64D7-40D5B844AE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432636-B225-6037-3252-AFC739CE2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B9DA5-1A97-F940-A06C-203AEE74F613}" type="slidenum">
              <a:rPr lang="en-US" smtClean="0"/>
              <a:t>‹#›</a:t>
            </a:fld>
            <a:endParaRPr lang="en-US" dirty="0"/>
          </a:p>
        </p:txBody>
      </p:sp>
    </p:spTree>
    <p:extLst>
      <p:ext uri="{BB962C8B-B14F-4D97-AF65-F5344CB8AC3E}">
        <p14:creationId xmlns:p14="http://schemas.microsoft.com/office/powerpoint/2010/main" val="2268194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JP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31FC-DC65-738A-8A01-9EB5E416587D}"/>
              </a:ext>
            </a:extLst>
          </p:cNvPr>
          <p:cNvSpPr>
            <a:spLocks noGrp="1"/>
          </p:cNvSpPr>
          <p:nvPr>
            <p:ph type="ctrTitle"/>
          </p:nvPr>
        </p:nvSpPr>
        <p:spPr>
          <a:xfrm>
            <a:off x="1450428" y="772318"/>
            <a:ext cx="9144000" cy="1655763"/>
          </a:xfrm>
        </p:spPr>
        <p:txBody>
          <a:bodyPr>
            <a:normAutofit fontScale="90000"/>
          </a:bodyPr>
          <a:lstStyle/>
          <a:p>
            <a:r>
              <a:rPr lang="en-US" dirty="0"/>
              <a:t>Mars in 3D: Creating Accessible Planetary Science Education</a:t>
            </a:r>
          </a:p>
        </p:txBody>
      </p:sp>
      <p:sp>
        <p:nvSpPr>
          <p:cNvPr id="3" name="Subtitle 2">
            <a:extLst>
              <a:ext uri="{FF2B5EF4-FFF2-40B4-BE49-F238E27FC236}">
                <a16:creationId xmlns:a16="http://schemas.microsoft.com/office/drawing/2014/main" id="{25D6984C-74DB-D8AB-5EF6-72B87338B5C9}"/>
              </a:ext>
            </a:extLst>
          </p:cNvPr>
          <p:cNvSpPr>
            <a:spLocks noGrp="1"/>
          </p:cNvSpPr>
          <p:nvPr>
            <p:ph type="subTitle" idx="1"/>
          </p:nvPr>
        </p:nvSpPr>
        <p:spPr>
          <a:xfrm>
            <a:off x="1523999" y="2832793"/>
            <a:ext cx="9144000" cy="2324077"/>
          </a:xfrm>
        </p:spPr>
        <p:txBody>
          <a:bodyPr>
            <a:normAutofit fontScale="92500" lnSpcReduction="20000"/>
          </a:bodyPr>
          <a:lstStyle/>
          <a:p>
            <a:r>
              <a:rPr lang="en-US" dirty="0"/>
              <a:t>Alexandra Kupersmith</a:t>
            </a:r>
          </a:p>
          <a:p>
            <a:r>
              <a:rPr lang="en-US" dirty="0">
                <a:latin typeface="+mj-lt"/>
              </a:rPr>
              <a:t>College of Science; Physics &amp; Astronomy</a:t>
            </a:r>
          </a:p>
          <a:p>
            <a:r>
              <a:rPr lang="en-US" dirty="0"/>
              <a:t>Dr. Steve Kortenkamp</a:t>
            </a:r>
          </a:p>
          <a:p>
            <a:r>
              <a:rPr lang="en-US" dirty="0">
                <a:latin typeface="+mj-lt"/>
              </a:rPr>
              <a:t>College of Science; Lunar and Planetary Laboratory</a:t>
            </a:r>
          </a:p>
          <a:p>
            <a:r>
              <a:rPr lang="en-US" dirty="0"/>
              <a:t>Space Grant Symposium</a:t>
            </a:r>
          </a:p>
          <a:p>
            <a:r>
              <a:rPr lang="en-US" dirty="0"/>
              <a:t>April 20</a:t>
            </a:r>
            <a:r>
              <a:rPr lang="en-US" baseline="30000" dirty="0"/>
              <a:t>th</a:t>
            </a:r>
            <a:r>
              <a:rPr lang="en-US" dirty="0"/>
              <a:t>, 2024</a:t>
            </a:r>
          </a:p>
        </p:txBody>
      </p:sp>
      <p:grpSp>
        <p:nvGrpSpPr>
          <p:cNvPr id="4" name="Group 3">
            <a:extLst>
              <a:ext uri="{FF2B5EF4-FFF2-40B4-BE49-F238E27FC236}">
                <a16:creationId xmlns:a16="http://schemas.microsoft.com/office/drawing/2014/main" id="{C02B7163-2AF7-6E13-00FC-AFB7E4121D68}"/>
              </a:ext>
            </a:extLst>
          </p:cNvPr>
          <p:cNvGrpSpPr/>
          <p:nvPr/>
        </p:nvGrpSpPr>
        <p:grpSpPr>
          <a:xfrm>
            <a:off x="3799658" y="5156871"/>
            <a:ext cx="4544727" cy="1494158"/>
            <a:chOff x="3799658" y="5156871"/>
            <a:chExt cx="4544727" cy="1494158"/>
          </a:xfrm>
        </p:grpSpPr>
        <p:pic>
          <p:nvPicPr>
            <p:cNvPr id="1026" name="Picture 2">
              <a:extLst>
                <a:ext uri="{FF2B5EF4-FFF2-40B4-BE49-F238E27FC236}">
                  <a16:creationId xmlns:a16="http://schemas.microsoft.com/office/drawing/2014/main" id="{119D794D-E8B8-59D4-1DEB-F56343539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979"/>
            <a:stretch/>
          </p:blipFill>
          <p:spPr bwMode="auto">
            <a:xfrm>
              <a:off x="7225166" y="5420474"/>
              <a:ext cx="1119219" cy="966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03E890-1DFC-33FA-7A1D-22E4EAC32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390" y="5156871"/>
              <a:ext cx="1119219" cy="1494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3B8AFAC-AA2E-FBFB-0B2B-656BB7EC7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24" t="32625" r="26062" b="32051"/>
            <a:stretch/>
          </p:blipFill>
          <p:spPr bwMode="auto">
            <a:xfrm>
              <a:off x="3799658" y="5420474"/>
              <a:ext cx="1167175" cy="9367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774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B3F4-A2B2-3119-91F7-816BD820DF5F}"/>
              </a:ext>
            </a:extLst>
          </p:cNvPr>
          <p:cNvSpPr>
            <a:spLocks noGrp="1"/>
          </p:cNvSpPr>
          <p:nvPr>
            <p:ph type="title"/>
          </p:nvPr>
        </p:nvSpPr>
        <p:spPr/>
        <p:txBody>
          <a:bodyPr>
            <a:normAutofit/>
          </a:bodyPr>
          <a:lstStyle/>
          <a:p>
            <a:r>
              <a:rPr lang="en-US" sz="4000" dirty="0">
                <a:solidFill>
                  <a:schemeClr val="bg1"/>
                </a:solidFill>
              </a:rPr>
              <a:t>What Does it Take to Make a Model?</a:t>
            </a:r>
          </a:p>
        </p:txBody>
      </p:sp>
      <p:sp>
        <p:nvSpPr>
          <p:cNvPr id="3" name="Content Placeholder 2">
            <a:extLst>
              <a:ext uri="{FF2B5EF4-FFF2-40B4-BE49-F238E27FC236}">
                <a16:creationId xmlns:a16="http://schemas.microsoft.com/office/drawing/2014/main" id="{0E7AADD1-7F78-E606-2D78-92CAA2547CC8}"/>
              </a:ext>
            </a:extLst>
          </p:cNvPr>
          <p:cNvSpPr>
            <a:spLocks noGrp="1"/>
          </p:cNvSpPr>
          <p:nvPr>
            <p:ph type="body" sz="half" idx="2"/>
          </p:nvPr>
        </p:nvSpPr>
        <p:spPr/>
        <p:txBody>
          <a:bodyPr>
            <a:normAutofit/>
          </a:bodyPr>
          <a:lstStyle/>
          <a:p>
            <a:pPr marL="0" indent="0">
              <a:buNone/>
            </a:pPr>
            <a:r>
              <a:rPr lang="en-US" sz="2800" dirty="0">
                <a:solidFill>
                  <a:schemeClr val="bg1"/>
                </a:solidFill>
              </a:rPr>
              <a:t>3. Casting a Model</a:t>
            </a:r>
          </a:p>
          <a:p>
            <a:pPr marL="1028700" lvl="1" indent="-571500">
              <a:buFont typeface="+mj-lt"/>
              <a:buAutoNum type="romanLcPeriod"/>
            </a:pPr>
            <a:r>
              <a:rPr lang="en-US" sz="2600" dirty="0">
                <a:solidFill>
                  <a:schemeClr val="bg1"/>
                </a:solidFill>
                <a:latin typeface="+mj-lt"/>
              </a:rPr>
              <a:t>Prepare Mold (coat in release agent)</a:t>
            </a:r>
          </a:p>
          <a:p>
            <a:pPr marL="1028700" lvl="1" indent="-571500">
              <a:buFont typeface="+mj-lt"/>
              <a:buAutoNum type="romanLcPeriod"/>
            </a:pPr>
            <a:r>
              <a:rPr lang="en-US" sz="2600" dirty="0">
                <a:solidFill>
                  <a:schemeClr val="bg1"/>
                </a:solidFill>
                <a:latin typeface="+mj-lt"/>
              </a:rPr>
              <a:t>Mix Cast Solution (exothermic!)</a:t>
            </a:r>
          </a:p>
          <a:p>
            <a:pPr marL="1028700" lvl="1" indent="-571500">
              <a:buFont typeface="+mj-lt"/>
              <a:buAutoNum type="romanLcPeriod"/>
            </a:pPr>
            <a:r>
              <a:rPr lang="en-US" sz="2600" dirty="0">
                <a:solidFill>
                  <a:schemeClr val="bg1"/>
                </a:solidFill>
                <a:latin typeface="+mj-lt"/>
              </a:rPr>
              <a:t>Pour and Cure (let cure for 30 minutes)</a:t>
            </a:r>
          </a:p>
          <a:p>
            <a:pPr marL="1028700" lvl="1" indent="-571500">
              <a:buFont typeface="+mj-lt"/>
              <a:buAutoNum type="romanLcPeriod"/>
            </a:pPr>
            <a:r>
              <a:rPr lang="en-US" sz="2600" dirty="0">
                <a:solidFill>
                  <a:schemeClr val="bg1"/>
                </a:solidFill>
                <a:latin typeface="+mj-lt"/>
              </a:rPr>
              <a:t>Free Cast! (and reuse!)</a:t>
            </a:r>
          </a:p>
        </p:txBody>
      </p:sp>
      <p:grpSp>
        <p:nvGrpSpPr>
          <p:cNvPr id="4" name="Group 3">
            <a:extLst>
              <a:ext uri="{FF2B5EF4-FFF2-40B4-BE49-F238E27FC236}">
                <a16:creationId xmlns:a16="http://schemas.microsoft.com/office/drawing/2014/main" id="{C472F7CE-DF8D-8795-EE0C-951F3D48B85F}"/>
              </a:ext>
            </a:extLst>
          </p:cNvPr>
          <p:cNvGrpSpPr>
            <a:grpSpLocks noChangeAspect="1"/>
          </p:cNvGrpSpPr>
          <p:nvPr/>
        </p:nvGrpSpPr>
        <p:grpSpPr>
          <a:xfrm>
            <a:off x="63846" y="6250877"/>
            <a:ext cx="1775171" cy="607123"/>
            <a:chOff x="3799658" y="3996919"/>
            <a:chExt cx="3567914" cy="1220257"/>
          </a:xfrm>
        </p:grpSpPr>
        <p:pic>
          <p:nvPicPr>
            <p:cNvPr id="5" name="Picture 4">
              <a:extLst>
                <a:ext uri="{FF2B5EF4-FFF2-40B4-BE49-F238E27FC236}">
                  <a16:creationId xmlns:a16="http://schemas.microsoft.com/office/drawing/2014/main" id="{211BF4DE-F556-4583-E4EE-2EB7C36F56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7CB2F76-D54E-2349-6872-B8480C2D5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F1754EE-849E-A989-2832-7F3C9D79F7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 person painting a blue tray&#10;&#10;Description automatically generated">
            <a:extLst>
              <a:ext uri="{FF2B5EF4-FFF2-40B4-BE49-F238E27FC236}">
                <a16:creationId xmlns:a16="http://schemas.microsoft.com/office/drawing/2014/main" id="{36CAE165-E688-FA45-F01A-827CBF965B9F}"/>
              </a:ext>
            </a:extLst>
          </p:cNvPr>
          <p:cNvPicPr>
            <a:picLocks noChangeAspect="1"/>
          </p:cNvPicPr>
          <p:nvPr/>
        </p:nvPicPr>
        <p:blipFill rotWithShape="1">
          <a:blip r:embed="rId6"/>
          <a:srcRect l="20305" t="26949" r="30397" b="41645"/>
          <a:stretch/>
        </p:blipFill>
        <p:spPr>
          <a:xfrm>
            <a:off x="6290745" y="581114"/>
            <a:ext cx="2269430" cy="2570205"/>
          </a:xfrm>
          <a:prstGeom prst="rect">
            <a:avLst/>
          </a:prstGeom>
        </p:spPr>
      </p:pic>
      <p:pic>
        <p:nvPicPr>
          <p:cNvPr id="10" name="Picture 9" descr="A person in a white coat and blue gloves painting a drawing&#10;&#10;Description automatically generated">
            <a:extLst>
              <a:ext uri="{FF2B5EF4-FFF2-40B4-BE49-F238E27FC236}">
                <a16:creationId xmlns:a16="http://schemas.microsoft.com/office/drawing/2014/main" id="{3995CD52-BC2D-72F6-C704-830E2D8296F0}"/>
              </a:ext>
            </a:extLst>
          </p:cNvPr>
          <p:cNvPicPr>
            <a:picLocks noChangeAspect="1"/>
          </p:cNvPicPr>
          <p:nvPr/>
        </p:nvPicPr>
        <p:blipFill rotWithShape="1">
          <a:blip r:embed="rId7"/>
          <a:srcRect l="17665" t="45389" r="53745" b="35414"/>
          <a:stretch/>
        </p:blipFill>
        <p:spPr>
          <a:xfrm>
            <a:off x="9095185" y="457200"/>
            <a:ext cx="2257027" cy="2694119"/>
          </a:xfrm>
          <a:prstGeom prst="rect">
            <a:avLst/>
          </a:prstGeom>
        </p:spPr>
      </p:pic>
      <p:pic>
        <p:nvPicPr>
          <p:cNvPr id="11" name="Picture 10" descr="A person painting a blue tray&#10;&#10;Description automatically generated">
            <a:extLst>
              <a:ext uri="{FF2B5EF4-FFF2-40B4-BE49-F238E27FC236}">
                <a16:creationId xmlns:a16="http://schemas.microsoft.com/office/drawing/2014/main" id="{D079888E-0ED4-0BED-7144-01E05EE29384}"/>
              </a:ext>
            </a:extLst>
          </p:cNvPr>
          <p:cNvPicPr>
            <a:picLocks noChangeAspect="1"/>
          </p:cNvPicPr>
          <p:nvPr/>
        </p:nvPicPr>
        <p:blipFill rotWithShape="1">
          <a:blip r:embed="rId6"/>
          <a:srcRect l="63424" t="2452" b="73121"/>
          <a:stretch/>
        </p:blipFill>
        <p:spPr>
          <a:xfrm>
            <a:off x="6315550" y="3571102"/>
            <a:ext cx="2257027" cy="2679775"/>
          </a:xfrm>
          <a:prstGeom prst="rect">
            <a:avLst/>
          </a:prstGeom>
        </p:spPr>
      </p:pic>
      <p:pic>
        <p:nvPicPr>
          <p:cNvPr id="15" name="Picture 14" descr="A person holding a blue box&#10;&#10;Description automatically generated">
            <a:extLst>
              <a:ext uri="{FF2B5EF4-FFF2-40B4-BE49-F238E27FC236}">
                <a16:creationId xmlns:a16="http://schemas.microsoft.com/office/drawing/2014/main" id="{5D49D1D0-5CEC-8077-3F4C-45F99A861911}"/>
              </a:ext>
            </a:extLst>
          </p:cNvPr>
          <p:cNvPicPr>
            <a:picLocks noChangeAspect="1"/>
          </p:cNvPicPr>
          <p:nvPr/>
        </p:nvPicPr>
        <p:blipFill rotWithShape="1">
          <a:blip r:embed="rId8"/>
          <a:srcRect l="13577" t="18866" b="21555"/>
          <a:stretch/>
        </p:blipFill>
        <p:spPr>
          <a:xfrm>
            <a:off x="9095184" y="3380171"/>
            <a:ext cx="2257027" cy="2870706"/>
          </a:xfrm>
          <a:prstGeom prst="rect">
            <a:avLst/>
          </a:prstGeom>
        </p:spPr>
      </p:pic>
      <p:sp>
        <p:nvSpPr>
          <p:cNvPr id="17" name="TextBox 16">
            <a:extLst>
              <a:ext uri="{FF2B5EF4-FFF2-40B4-BE49-F238E27FC236}">
                <a16:creationId xmlns:a16="http://schemas.microsoft.com/office/drawing/2014/main" id="{CCCC7955-E6FA-FB6A-3C90-33D26F061CEC}"/>
              </a:ext>
            </a:extLst>
          </p:cNvPr>
          <p:cNvSpPr txBox="1"/>
          <p:nvPr/>
        </p:nvSpPr>
        <p:spPr>
          <a:xfrm>
            <a:off x="5850699" y="1589548"/>
            <a:ext cx="445179" cy="400110"/>
          </a:xfrm>
          <a:prstGeom prst="rect">
            <a:avLst/>
          </a:prstGeom>
          <a:noFill/>
        </p:spPr>
        <p:txBody>
          <a:bodyPr wrap="square" rtlCol="0">
            <a:spAutoFit/>
          </a:bodyPr>
          <a:lstStyle/>
          <a:p>
            <a:r>
              <a:rPr lang="en-US" sz="2000" b="1" dirty="0">
                <a:solidFill>
                  <a:schemeClr val="bg1"/>
                </a:solidFill>
              </a:rPr>
              <a:t>(</a:t>
            </a:r>
            <a:r>
              <a:rPr lang="en-US" sz="2000" b="1" dirty="0" err="1">
                <a:solidFill>
                  <a:schemeClr val="bg1"/>
                </a:solidFill>
              </a:rPr>
              <a:t>i</a:t>
            </a:r>
            <a:r>
              <a:rPr lang="en-US" sz="2000" b="1" dirty="0">
                <a:solidFill>
                  <a:schemeClr val="bg1"/>
                </a:solidFill>
              </a:rPr>
              <a:t>)</a:t>
            </a:r>
          </a:p>
        </p:txBody>
      </p:sp>
      <p:sp>
        <p:nvSpPr>
          <p:cNvPr id="18" name="TextBox 17">
            <a:extLst>
              <a:ext uri="{FF2B5EF4-FFF2-40B4-BE49-F238E27FC236}">
                <a16:creationId xmlns:a16="http://schemas.microsoft.com/office/drawing/2014/main" id="{1D382DA7-7360-5229-FE2C-43E59501E2A3}"/>
              </a:ext>
            </a:extLst>
          </p:cNvPr>
          <p:cNvSpPr txBox="1"/>
          <p:nvPr/>
        </p:nvSpPr>
        <p:spPr>
          <a:xfrm>
            <a:off x="8633394" y="1604204"/>
            <a:ext cx="515719" cy="400110"/>
          </a:xfrm>
          <a:prstGeom prst="rect">
            <a:avLst/>
          </a:prstGeom>
          <a:noFill/>
        </p:spPr>
        <p:txBody>
          <a:bodyPr wrap="square" rtlCol="0">
            <a:spAutoFit/>
          </a:bodyPr>
          <a:lstStyle/>
          <a:p>
            <a:r>
              <a:rPr lang="en-US" sz="2000" b="1" dirty="0">
                <a:solidFill>
                  <a:schemeClr val="bg1"/>
                </a:solidFill>
              </a:rPr>
              <a:t>(ii)</a:t>
            </a:r>
          </a:p>
        </p:txBody>
      </p:sp>
      <p:sp>
        <p:nvSpPr>
          <p:cNvPr id="19" name="TextBox 18">
            <a:extLst>
              <a:ext uri="{FF2B5EF4-FFF2-40B4-BE49-F238E27FC236}">
                <a16:creationId xmlns:a16="http://schemas.microsoft.com/office/drawing/2014/main" id="{02A9AA3F-9845-D335-C99A-18387733E14B}"/>
              </a:ext>
            </a:extLst>
          </p:cNvPr>
          <p:cNvSpPr txBox="1"/>
          <p:nvPr/>
        </p:nvSpPr>
        <p:spPr>
          <a:xfrm>
            <a:off x="5768487" y="4615469"/>
            <a:ext cx="609602" cy="400110"/>
          </a:xfrm>
          <a:prstGeom prst="rect">
            <a:avLst/>
          </a:prstGeom>
          <a:noFill/>
        </p:spPr>
        <p:txBody>
          <a:bodyPr wrap="square" rtlCol="0">
            <a:spAutoFit/>
          </a:bodyPr>
          <a:lstStyle/>
          <a:p>
            <a:r>
              <a:rPr lang="en-US" sz="2000" b="1" dirty="0">
                <a:solidFill>
                  <a:schemeClr val="bg1"/>
                </a:solidFill>
              </a:rPr>
              <a:t>(iii)</a:t>
            </a:r>
          </a:p>
        </p:txBody>
      </p:sp>
      <p:sp>
        <p:nvSpPr>
          <p:cNvPr id="20" name="TextBox 19">
            <a:extLst>
              <a:ext uri="{FF2B5EF4-FFF2-40B4-BE49-F238E27FC236}">
                <a16:creationId xmlns:a16="http://schemas.microsoft.com/office/drawing/2014/main" id="{1B3EDD1F-9575-59F2-3A11-382B54DED054}"/>
              </a:ext>
            </a:extLst>
          </p:cNvPr>
          <p:cNvSpPr txBox="1"/>
          <p:nvPr/>
        </p:nvSpPr>
        <p:spPr>
          <a:xfrm>
            <a:off x="8572577" y="4608469"/>
            <a:ext cx="563498" cy="400110"/>
          </a:xfrm>
          <a:prstGeom prst="rect">
            <a:avLst/>
          </a:prstGeom>
          <a:noFill/>
        </p:spPr>
        <p:txBody>
          <a:bodyPr wrap="square" rtlCol="0">
            <a:spAutoFit/>
          </a:bodyPr>
          <a:lstStyle/>
          <a:p>
            <a:r>
              <a:rPr lang="en-US" sz="2000" b="1" dirty="0">
                <a:solidFill>
                  <a:schemeClr val="bg1"/>
                </a:solidFill>
              </a:rPr>
              <a:t>(iv)</a:t>
            </a:r>
          </a:p>
        </p:txBody>
      </p:sp>
    </p:spTree>
    <p:extLst>
      <p:ext uri="{BB962C8B-B14F-4D97-AF65-F5344CB8AC3E}">
        <p14:creationId xmlns:p14="http://schemas.microsoft.com/office/powerpoint/2010/main" val="183878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olar System Graphic Cool Astronomy Scientist Poster by Maximus Designs -  Fine Art America">
            <a:extLst>
              <a:ext uri="{FF2B5EF4-FFF2-40B4-BE49-F238E27FC236}">
                <a16:creationId xmlns:a16="http://schemas.microsoft.com/office/drawing/2014/main" id="{568AFFA0-D8FF-B1FB-B48E-A15C9ACF5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25"/>
          <a:stretch/>
        </p:blipFill>
        <p:spPr bwMode="auto">
          <a:xfrm>
            <a:off x="0" y="0"/>
            <a:ext cx="35247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A3E47B-53CC-D516-8700-9FD55BB953EA}"/>
              </a:ext>
            </a:extLst>
          </p:cNvPr>
          <p:cNvSpPr>
            <a:spLocks noGrp="1"/>
          </p:cNvSpPr>
          <p:nvPr>
            <p:ph type="title"/>
          </p:nvPr>
        </p:nvSpPr>
        <p:spPr/>
        <p:txBody>
          <a:bodyPr>
            <a:normAutofit/>
          </a:bodyPr>
          <a:lstStyle/>
          <a:p>
            <a:r>
              <a:rPr lang="en-US" sz="4000" dirty="0">
                <a:solidFill>
                  <a:schemeClr val="bg1"/>
                </a:solidFill>
              </a:rPr>
              <a:t>What’s Next?</a:t>
            </a:r>
          </a:p>
        </p:txBody>
      </p:sp>
      <p:grpSp>
        <p:nvGrpSpPr>
          <p:cNvPr id="4" name="Group 3">
            <a:extLst>
              <a:ext uri="{FF2B5EF4-FFF2-40B4-BE49-F238E27FC236}">
                <a16:creationId xmlns:a16="http://schemas.microsoft.com/office/drawing/2014/main" id="{B7AB3B42-3E5E-5C3D-BF2D-2DB7D6704485}"/>
              </a:ext>
            </a:extLst>
          </p:cNvPr>
          <p:cNvGrpSpPr>
            <a:grpSpLocks noChangeAspect="1"/>
          </p:cNvGrpSpPr>
          <p:nvPr/>
        </p:nvGrpSpPr>
        <p:grpSpPr>
          <a:xfrm>
            <a:off x="63846" y="6250877"/>
            <a:ext cx="1775171" cy="607123"/>
            <a:chOff x="3799658" y="3996919"/>
            <a:chExt cx="3567914" cy="1220257"/>
          </a:xfrm>
        </p:grpSpPr>
        <p:pic>
          <p:nvPicPr>
            <p:cNvPr id="5" name="Picture 4">
              <a:extLst>
                <a:ext uri="{FF2B5EF4-FFF2-40B4-BE49-F238E27FC236}">
                  <a16:creationId xmlns:a16="http://schemas.microsoft.com/office/drawing/2014/main" id="{A2418E68-DEDE-18A0-6550-04527C0D3A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3F1BC13-66C5-E7E6-7FB0-7D7938B5E8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74D22D77-5560-A5E3-1C76-980FB23A9E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5E25046-2860-40A4-9F99-C161C31D9224}"/>
              </a:ext>
            </a:extLst>
          </p:cNvPr>
          <p:cNvSpPr txBox="1"/>
          <p:nvPr/>
        </p:nvSpPr>
        <p:spPr>
          <a:xfrm>
            <a:off x="0" y="6004116"/>
            <a:ext cx="2129532" cy="276999"/>
          </a:xfrm>
          <a:prstGeom prst="rect">
            <a:avLst/>
          </a:prstGeom>
          <a:noFill/>
        </p:spPr>
        <p:txBody>
          <a:bodyPr wrap="square" rtlCol="0">
            <a:spAutoFit/>
          </a:bodyPr>
          <a:lstStyle/>
          <a:p>
            <a:r>
              <a:rPr lang="en-US" sz="1200" dirty="0">
                <a:solidFill>
                  <a:schemeClr val="bg1"/>
                </a:solidFill>
              </a:rPr>
              <a:t>Source: Fine Art America</a:t>
            </a:r>
          </a:p>
        </p:txBody>
      </p:sp>
      <p:grpSp>
        <p:nvGrpSpPr>
          <p:cNvPr id="1032" name="Group 1031">
            <a:extLst>
              <a:ext uri="{FF2B5EF4-FFF2-40B4-BE49-F238E27FC236}">
                <a16:creationId xmlns:a16="http://schemas.microsoft.com/office/drawing/2014/main" id="{6E5F284C-A275-124B-84E5-A9E3EA964F86}"/>
              </a:ext>
            </a:extLst>
          </p:cNvPr>
          <p:cNvGrpSpPr/>
          <p:nvPr/>
        </p:nvGrpSpPr>
        <p:grpSpPr>
          <a:xfrm>
            <a:off x="-3042307" y="32491"/>
            <a:ext cx="11163818" cy="6793018"/>
            <a:chOff x="-3042307" y="32491"/>
            <a:chExt cx="11163818" cy="6793018"/>
          </a:xfrm>
        </p:grpSpPr>
        <p:sp>
          <p:nvSpPr>
            <p:cNvPr id="63" name="Arc 62">
              <a:extLst>
                <a:ext uri="{FF2B5EF4-FFF2-40B4-BE49-F238E27FC236}">
                  <a16:creationId xmlns:a16="http://schemas.microsoft.com/office/drawing/2014/main" id="{4F904D22-EED1-7656-8CAC-986F98485B63}"/>
                </a:ext>
              </a:extLst>
            </p:cNvPr>
            <p:cNvSpPr>
              <a:spLocks noChangeAspect="1"/>
            </p:cNvSpPr>
            <p:nvPr/>
          </p:nvSpPr>
          <p:spPr>
            <a:xfrm rot="2700000">
              <a:off x="-3042307" y="32491"/>
              <a:ext cx="6793018" cy="6793018"/>
            </a:xfrm>
            <a:prstGeom prst="arc">
              <a:avLst>
                <a:gd name="adj1" fmla="val 16659491"/>
                <a:gd name="adj2" fmla="val 963498"/>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4" name="TextBox 1023">
              <a:extLst>
                <a:ext uri="{FF2B5EF4-FFF2-40B4-BE49-F238E27FC236}">
                  <a16:creationId xmlns:a16="http://schemas.microsoft.com/office/drawing/2014/main" id="{CF7DB14D-9A38-AB3A-2E43-0DAFF497109C}"/>
                </a:ext>
              </a:extLst>
            </p:cNvPr>
            <p:cNvSpPr txBox="1"/>
            <p:nvPr/>
          </p:nvSpPr>
          <p:spPr>
            <a:xfrm>
              <a:off x="4030520" y="2122334"/>
              <a:ext cx="2254143" cy="646331"/>
            </a:xfrm>
            <a:prstGeom prst="rect">
              <a:avLst/>
            </a:prstGeom>
            <a:noFill/>
          </p:spPr>
          <p:txBody>
            <a:bodyPr wrap="none" rtlCol="0">
              <a:spAutoFit/>
            </a:bodyPr>
            <a:lstStyle/>
            <a:p>
              <a:r>
                <a:rPr lang="en-US" sz="3600" dirty="0">
                  <a:solidFill>
                    <a:schemeClr val="bg1"/>
                  </a:solidFill>
                </a:rPr>
                <a:t>Curriculum</a:t>
              </a:r>
            </a:p>
          </p:txBody>
        </p:sp>
        <p:sp>
          <p:nvSpPr>
            <p:cNvPr id="1025" name="TextBox 1024">
              <a:extLst>
                <a:ext uri="{FF2B5EF4-FFF2-40B4-BE49-F238E27FC236}">
                  <a16:creationId xmlns:a16="http://schemas.microsoft.com/office/drawing/2014/main" id="{2EDDE46F-EF2C-CFD0-4676-2EC15DEB40A9}"/>
                </a:ext>
              </a:extLst>
            </p:cNvPr>
            <p:cNvSpPr txBox="1"/>
            <p:nvPr/>
          </p:nvSpPr>
          <p:spPr>
            <a:xfrm>
              <a:off x="4283410" y="3105834"/>
              <a:ext cx="2884892" cy="646331"/>
            </a:xfrm>
            <a:prstGeom prst="rect">
              <a:avLst/>
            </a:prstGeom>
            <a:noFill/>
          </p:spPr>
          <p:txBody>
            <a:bodyPr wrap="none" rtlCol="0">
              <a:spAutoFit/>
            </a:bodyPr>
            <a:lstStyle/>
            <a:p>
              <a:r>
                <a:rPr lang="en-US" sz="3600" dirty="0">
                  <a:solidFill>
                    <a:schemeClr val="bg1"/>
                  </a:solidFill>
                </a:rPr>
                <a:t>Tactile Models</a:t>
              </a:r>
            </a:p>
          </p:txBody>
        </p:sp>
        <p:sp>
          <p:nvSpPr>
            <p:cNvPr id="1027" name="TextBox 1026">
              <a:extLst>
                <a:ext uri="{FF2B5EF4-FFF2-40B4-BE49-F238E27FC236}">
                  <a16:creationId xmlns:a16="http://schemas.microsoft.com/office/drawing/2014/main" id="{08A9D997-C829-3AB0-0A00-034E091EA76E}"/>
                </a:ext>
              </a:extLst>
            </p:cNvPr>
            <p:cNvSpPr txBox="1"/>
            <p:nvPr/>
          </p:nvSpPr>
          <p:spPr>
            <a:xfrm>
              <a:off x="4030519" y="4089334"/>
              <a:ext cx="4090992" cy="646331"/>
            </a:xfrm>
            <a:prstGeom prst="rect">
              <a:avLst/>
            </a:prstGeom>
            <a:noFill/>
          </p:spPr>
          <p:txBody>
            <a:bodyPr wrap="none" rtlCol="0">
              <a:spAutoFit/>
            </a:bodyPr>
            <a:lstStyle/>
            <a:p>
              <a:r>
                <a:rPr lang="en-US" sz="3600" dirty="0">
                  <a:solidFill>
                    <a:schemeClr val="bg1"/>
                  </a:solidFill>
                </a:rPr>
                <a:t>Student Engagement</a:t>
              </a:r>
            </a:p>
          </p:txBody>
        </p:sp>
        <p:sp>
          <p:nvSpPr>
            <p:cNvPr id="1029" name="Oval 1028">
              <a:extLst>
                <a:ext uri="{FF2B5EF4-FFF2-40B4-BE49-F238E27FC236}">
                  <a16:creationId xmlns:a16="http://schemas.microsoft.com/office/drawing/2014/main" id="{4628217C-35C6-4BEB-042B-C12C41969E0E}"/>
                </a:ext>
              </a:extLst>
            </p:cNvPr>
            <p:cNvSpPr>
              <a:spLocks noChangeAspect="1"/>
            </p:cNvSpPr>
            <p:nvPr/>
          </p:nvSpPr>
          <p:spPr>
            <a:xfrm>
              <a:off x="3452483" y="2282925"/>
              <a:ext cx="325147" cy="325147"/>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C3EC1FFF-3DB7-A1CB-AAE1-63E1A1F81C24}"/>
                </a:ext>
              </a:extLst>
            </p:cNvPr>
            <p:cNvSpPr>
              <a:spLocks noChangeAspect="1"/>
            </p:cNvSpPr>
            <p:nvPr/>
          </p:nvSpPr>
          <p:spPr>
            <a:xfrm>
              <a:off x="3452483" y="4245315"/>
              <a:ext cx="325147" cy="325147"/>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6852A88C-A362-AF5E-3FF2-18EBF3663CCB}"/>
                </a:ext>
              </a:extLst>
            </p:cNvPr>
            <p:cNvSpPr>
              <a:spLocks noChangeAspect="1"/>
            </p:cNvSpPr>
            <p:nvPr/>
          </p:nvSpPr>
          <p:spPr>
            <a:xfrm>
              <a:off x="3578928" y="3266425"/>
              <a:ext cx="325147" cy="325147"/>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86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up)">
                                      <p:cBhvr>
                                        <p:cTn id="7"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7572-33E8-9AD7-8827-D8AA0F0B48A9}"/>
              </a:ext>
            </a:extLst>
          </p:cNvPr>
          <p:cNvSpPr>
            <a:spLocks noGrp="1"/>
          </p:cNvSpPr>
          <p:nvPr>
            <p:ph type="title"/>
          </p:nvPr>
        </p:nvSpPr>
        <p:spPr>
          <a:xfrm>
            <a:off x="838200" y="2766218"/>
            <a:ext cx="10515600" cy="1325563"/>
          </a:xfrm>
        </p:spPr>
        <p:txBody>
          <a:bodyPr>
            <a:normAutofit/>
          </a:bodyPr>
          <a:lstStyle/>
          <a:p>
            <a:pPr algn="ctr"/>
            <a:r>
              <a:rPr lang="en-US" sz="4800" dirty="0">
                <a:solidFill>
                  <a:schemeClr val="bg1"/>
                </a:solidFill>
              </a:rPr>
              <a:t>Thank You</a:t>
            </a:r>
          </a:p>
        </p:txBody>
      </p:sp>
      <p:grpSp>
        <p:nvGrpSpPr>
          <p:cNvPr id="16" name="Group 15">
            <a:extLst>
              <a:ext uri="{FF2B5EF4-FFF2-40B4-BE49-F238E27FC236}">
                <a16:creationId xmlns:a16="http://schemas.microsoft.com/office/drawing/2014/main" id="{057E3B3A-37FD-D6C5-13E5-776458F9CA7F}"/>
              </a:ext>
            </a:extLst>
          </p:cNvPr>
          <p:cNvGrpSpPr/>
          <p:nvPr/>
        </p:nvGrpSpPr>
        <p:grpSpPr>
          <a:xfrm>
            <a:off x="3799658" y="5278697"/>
            <a:ext cx="4544727" cy="1220257"/>
            <a:chOff x="3799658" y="3984520"/>
            <a:chExt cx="4544727" cy="1220257"/>
          </a:xfrm>
        </p:grpSpPr>
        <p:pic>
          <p:nvPicPr>
            <p:cNvPr id="3" name="Picture 4">
              <a:extLst>
                <a:ext uri="{FF2B5EF4-FFF2-40B4-BE49-F238E27FC236}">
                  <a16:creationId xmlns:a16="http://schemas.microsoft.com/office/drawing/2014/main" id="{A890AA02-4602-6D60-C1DE-6FB224BD6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03" b="13849"/>
            <a:stretch/>
          </p:blipFill>
          <p:spPr bwMode="auto">
            <a:xfrm>
              <a:off x="5485394" y="3984520"/>
              <a:ext cx="1221210"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2FAE497-0DB2-7236-14FB-F4C25FD5BF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15"/>
            <a:stretch/>
          </p:blipFill>
          <p:spPr bwMode="auto">
            <a:xfrm>
              <a:off x="7222439" y="4164803"/>
              <a:ext cx="1121946" cy="9669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2D6BBA8-0EDE-2F50-C839-AD05EEAE53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162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685C88-5C24-F694-0AE6-6745AD7E32E6}"/>
              </a:ext>
            </a:extLst>
          </p:cNvPr>
          <p:cNvSpPr>
            <a:spLocks noGrp="1"/>
          </p:cNvSpPr>
          <p:nvPr>
            <p:ph idx="1"/>
          </p:nvPr>
        </p:nvSpPr>
        <p:spPr/>
        <p:txBody>
          <a:bodyPr/>
          <a:lstStyle/>
          <a:p>
            <a:endParaRPr lang="en-US"/>
          </a:p>
        </p:txBody>
      </p:sp>
      <p:grpSp>
        <p:nvGrpSpPr>
          <p:cNvPr id="19" name="Group 18">
            <a:extLst>
              <a:ext uri="{FF2B5EF4-FFF2-40B4-BE49-F238E27FC236}">
                <a16:creationId xmlns:a16="http://schemas.microsoft.com/office/drawing/2014/main" id="{0B0E5C3D-ABD5-1F10-0CA2-00A83EC0C322}"/>
              </a:ext>
            </a:extLst>
          </p:cNvPr>
          <p:cNvGrpSpPr/>
          <p:nvPr/>
        </p:nvGrpSpPr>
        <p:grpSpPr>
          <a:xfrm>
            <a:off x="4629614" y="457199"/>
            <a:ext cx="7405866" cy="6197156"/>
            <a:chOff x="4629614" y="457199"/>
            <a:chExt cx="7405866" cy="6197156"/>
          </a:xfrm>
        </p:grpSpPr>
        <p:pic>
          <p:nvPicPr>
            <p:cNvPr id="5" name="Picture 2" descr="Table includes four column headings for: Monthly Segment Number, Monthly Segment Name, 3D Tactile Models Used, and NGSS Focus Areas.  Segment Number, Name, and Models are given in the timeline linked in the article.  NGSS Focus Areas shown in this table include time and size scales, mathematical thinking, comparative analysis on small, medium, and large scales, engineering systems and applications to space science, change over time, and comparative analysis in engineering.">
              <a:extLst>
                <a:ext uri="{FF2B5EF4-FFF2-40B4-BE49-F238E27FC236}">
                  <a16:creationId xmlns:a16="http://schemas.microsoft.com/office/drawing/2014/main" id="{85CB5BCC-3957-CA00-51F6-3B39FF102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 t="3338" r="36457" b="3189"/>
            <a:stretch/>
          </p:blipFill>
          <p:spPr bwMode="auto">
            <a:xfrm>
              <a:off x="4720126" y="457199"/>
              <a:ext cx="7315354" cy="59436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7B4EDE-2A68-026D-B6BC-AA288947D78F}"/>
                </a:ext>
              </a:extLst>
            </p:cNvPr>
            <p:cNvSpPr txBox="1"/>
            <p:nvPr/>
          </p:nvSpPr>
          <p:spPr>
            <a:xfrm>
              <a:off x="4629614" y="6377356"/>
              <a:ext cx="1009315" cy="276999"/>
            </a:xfrm>
            <a:prstGeom prst="rect">
              <a:avLst/>
            </a:prstGeom>
            <a:noFill/>
          </p:spPr>
          <p:txBody>
            <a:bodyPr wrap="square" rtlCol="0">
              <a:spAutoFit/>
            </a:bodyPr>
            <a:lstStyle/>
            <a:p>
              <a:r>
                <a:rPr lang="en-US" sz="1200" dirty="0">
                  <a:solidFill>
                    <a:schemeClr val="bg1"/>
                  </a:solidFill>
                </a:rPr>
                <a:t>Source: NSTA</a:t>
              </a:r>
            </a:p>
          </p:txBody>
        </p:sp>
      </p:grpSp>
      <p:sp>
        <p:nvSpPr>
          <p:cNvPr id="14" name="Text Placeholder 3">
            <a:extLst>
              <a:ext uri="{FF2B5EF4-FFF2-40B4-BE49-F238E27FC236}">
                <a16:creationId xmlns:a16="http://schemas.microsoft.com/office/drawing/2014/main" id="{D22DE63F-B980-A9A4-A060-C252587274D1}"/>
              </a:ext>
            </a:extLst>
          </p:cNvPr>
          <p:cNvSpPr txBox="1">
            <a:spLocks noGrp="1"/>
          </p:cNvSpPr>
          <p:nvPr>
            <p:ph type="body" sz="half" idx="2"/>
          </p:nvPr>
        </p:nvSpPr>
        <p:spPr>
          <a:xfrm>
            <a:off x="617211" y="2069880"/>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solidFill>
                  <a:schemeClr val="bg1"/>
                </a:solidFill>
              </a:rPr>
              <a:t>P</a:t>
            </a:r>
            <a:r>
              <a:rPr lang="en-US" sz="3200" dirty="0">
                <a:solidFill>
                  <a:schemeClr val="bg1"/>
                </a:solidFill>
                <a:latin typeface="+mj-lt"/>
              </a:rPr>
              <a:t>roject-based learning </a:t>
            </a:r>
            <a:r>
              <a:rPr lang="en-US" sz="3200" b="1" dirty="0">
                <a:solidFill>
                  <a:schemeClr val="bg1"/>
                </a:solidFill>
              </a:rPr>
              <a:t>O</a:t>
            </a:r>
            <a:r>
              <a:rPr lang="en-US" sz="3200" dirty="0">
                <a:solidFill>
                  <a:schemeClr val="bg1"/>
                </a:solidFill>
                <a:latin typeface="+mj-lt"/>
              </a:rPr>
              <a:t>pportunities and </a:t>
            </a:r>
            <a:r>
              <a:rPr lang="en-US" sz="3200" b="1" dirty="0">
                <a:solidFill>
                  <a:schemeClr val="bg1"/>
                </a:solidFill>
              </a:rPr>
              <a:t>E</a:t>
            </a:r>
            <a:r>
              <a:rPr lang="en-US" sz="3200" dirty="0">
                <a:solidFill>
                  <a:schemeClr val="bg1"/>
                </a:solidFill>
                <a:latin typeface="+mj-lt"/>
              </a:rPr>
              <a:t>xploration of </a:t>
            </a:r>
            <a:r>
              <a:rPr lang="en-US" sz="3200" b="1" dirty="0">
                <a:solidFill>
                  <a:schemeClr val="bg1"/>
                </a:solidFill>
              </a:rPr>
              <a:t>M</a:t>
            </a:r>
            <a:r>
              <a:rPr lang="en-US" sz="3200" dirty="0">
                <a:solidFill>
                  <a:schemeClr val="bg1"/>
                </a:solidFill>
                <a:latin typeface="+mj-lt"/>
              </a:rPr>
              <a:t>entorship</a:t>
            </a:r>
          </a:p>
          <a:p>
            <a:endParaRPr lang="en-US" sz="2800" dirty="0">
              <a:solidFill>
                <a:schemeClr val="bg1"/>
              </a:solidFill>
            </a:endParaRPr>
          </a:p>
          <a:p>
            <a:r>
              <a:rPr lang="en-US" sz="2800" dirty="0">
                <a:solidFill>
                  <a:schemeClr val="bg1"/>
                </a:solidFill>
                <a:latin typeface="+mj-lt"/>
              </a:rPr>
              <a:t>STEM opportunities for students with visual impairments</a:t>
            </a:r>
          </a:p>
        </p:txBody>
      </p:sp>
      <p:sp>
        <p:nvSpPr>
          <p:cNvPr id="15" name="Title 1">
            <a:extLst>
              <a:ext uri="{FF2B5EF4-FFF2-40B4-BE49-F238E27FC236}">
                <a16:creationId xmlns:a16="http://schemas.microsoft.com/office/drawing/2014/main" id="{2C574DD0-16B6-3048-321F-FC22CB27DC5B}"/>
              </a:ext>
            </a:extLst>
          </p:cNvPr>
          <p:cNvSpPr>
            <a:spLocks noGrp="1"/>
          </p:cNvSpPr>
          <p:nvPr>
            <p:ph type="title"/>
          </p:nvPr>
        </p:nvSpPr>
        <p:spPr>
          <a:xfrm>
            <a:off x="617211" y="457200"/>
            <a:ext cx="4102915" cy="1600200"/>
          </a:xfrm>
        </p:spPr>
        <p:txBody>
          <a:bodyPr>
            <a:noAutofit/>
          </a:bodyPr>
          <a:lstStyle/>
          <a:p>
            <a:r>
              <a:rPr lang="en-US" sz="4000" dirty="0">
                <a:solidFill>
                  <a:schemeClr val="bg1"/>
                </a:solidFill>
              </a:rPr>
              <a:t>Touching Our Solar System: </a:t>
            </a:r>
            <a:r>
              <a:rPr lang="en-US" sz="4000" b="1" dirty="0">
                <a:solidFill>
                  <a:schemeClr val="bg1"/>
                </a:solidFill>
                <a:latin typeface="+mn-lt"/>
              </a:rPr>
              <a:t>POEM</a:t>
            </a:r>
            <a:endParaRPr lang="en-US" sz="4000" dirty="0">
              <a:solidFill>
                <a:schemeClr val="bg1"/>
              </a:solidFill>
            </a:endParaRPr>
          </a:p>
        </p:txBody>
      </p:sp>
      <p:grpSp>
        <p:nvGrpSpPr>
          <p:cNvPr id="13" name="Group 12">
            <a:extLst>
              <a:ext uri="{FF2B5EF4-FFF2-40B4-BE49-F238E27FC236}">
                <a16:creationId xmlns:a16="http://schemas.microsoft.com/office/drawing/2014/main" id="{5368E8A4-6E30-36FF-0853-7E2572BC92EA}"/>
              </a:ext>
            </a:extLst>
          </p:cNvPr>
          <p:cNvGrpSpPr>
            <a:grpSpLocks noChangeAspect="1"/>
          </p:cNvGrpSpPr>
          <p:nvPr/>
        </p:nvGrpSpPr>
        <p:grpSpPr>
          <a:xfrm>
            <a:off x="63846" y="6250877"/>
            <a:ext cx="1775171" cy="607123"/>
            <a:chOff x="3799658" y="3996919"/>
            <a:chExt cx="3567914" cy="1220257"/>
          </a:xfrm>
        </p:grpSpPr>
        <p:pic>
          <p:nvPicPr>
            <p:cNvPr id="16" name="Picture 4">
              <a:extLst>
                <a:ext uri="{FF2B5EF4-FFF2-40B4-BE49-F238E27FC236}">
                  <a16:creationId xmlns:a16="http://schemas.microsoft.com/office/drawing/2014/main" id="{58B75802-E86F-0976-8310-6FB80E4237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3B23153-93A9-C11D-F32B-DD8FBD81C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1D36FDBF-A5C4-0D15-5DA4-4FF4814895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357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descr="A planet with clouds and water&#10;&#10;Description automatically generated">
            <a:extLst>
              <a:ext uri="{FF2B5EF4-FFF2-40B4-BE49-F238E27FC236}">
                <a16:creationId xmlns:a16="http://schemas.microsoft.com/office/drawing/2014/main" id="{D04EB137-D536-E1C5-3E65-211E0C5BD51F}"/>
              </a:ext>
            </a:extLst>
          </p:cNvPr>
          <p:cNvPicPr>
            <a:picLocks noGrp="1" noChangeAspect="1"/>
          </p:cNvPicPr>
          <p:nvPr>
            <p:ph type="pic" idx="1"/>
          </p:nvPr>
        </p:nvPicPr>
        <p:blipFill rotWithShape="1">
          <a:blip r:embed="rId2"/>
          <a:srcRect l="10437" r="5050"/>
          <a:stretch/>
        </p:blipFill>
        <p:spPr>
          <a:xfrm>
            <a:off x="0" y="0"/>
            <a:ext cx="8143102" cy="6839662"/>
          </a:xfrm>
        </p:spPr>
      </p:pic>
      <p:sp>
        <p:nvSpPr>
          <p:cNvPr id="2" name="Title 1">
            <a:extLst>
              <a:ext uri="{FF2B5EF4-FFF2-40B4-BE49-F238E27FC236}">
                <a16:creationId xmlns:a16="http://schemas.microsoft.com/office/drawing/2014/main" id="{E539B52A-6352-5FA7-481C-B379C32C78A3}"/>
              </a:ext>
            </a:extLst>
          </p:cNvPr>
          <p:cNvSpPr>
            <a:spLocks noGrp="1"/>
          </p:cNvSpPr>
          <p:nvPr>
            <p:ph type="title"/>
          </p:nvPr>
        </p:nvSpPr>
        <p:spPr>
          <a:xfrm>
            <a:off x="7419975" y="457200"/>
            <a:ext cx="3932237" cy="1600200"/>
          </a:xfrm>
        </p:spPr>
        <p:txBody>
          <a:bodyPr>
            <a:normAutofit/>
          </a:bodyPr>
          <a:lstStyle/>
          <a:p>
            <a:r>
              <a:rPr lang="en-US" sz="4000" dirty="0">
                <a:solidFill>
                  <a:schemeClr val="bg1"/>
                </a:solidFill>
              </a:rPr>
              <a:t>“Mars Was an Ocean World”</a:t>
            </a:r>
          </a:p>
        </p:txBody>
      </p:sp>
      <p:sp>
        <p:nvSpPr>
          <p:cNvPr id="4" name="Text Placeholder 3">
            <a:extLst>
              <a:ext uri="{FF2B5EF4-FFF2-40B4-BE49-F238E27FC236}">
                <a16:creationId xmlns:a16="http://schemas.microsoft.com/office/drawing/2014/main" id="{3B472EE8-6756-376C-5D7F-58FEFB4212D8}"/>
              </a:ext>
            </a:extLst>
          </p:cNvPr>
          <p:cNvSpPr>
            <a:spLocks noGrp="1"/>
          </p:cNvSpPr>
          <p:nvPr>
            <p:ph type="body" sz="half" idx="2"/>
          </p:nvPr>
        </p:nvSpPr>
        <p:spPr>
          <a:xfrm>
            <a:off x="7419975" y="2098894"/>
            <a:ext cx="3932237" cy="3811588"/>
          </a:xfrm>
        </p:spPr>
        <p:txBody>
          <a:bodyPr>
            <a:normAutofit/>
          </a:bodyPr>
          <a:lstStyle/>
          <a:p>
            <a:pPr marL="457200" indent="-457200">
              <a:buFont typeface="Courier New" panose="02070309020205020404" pitchFamily="49" charset="0"/>
              <a:buChar char="o"/>
            </a:pPr>
            <a:r>
              <a:rPr lang="en-US" sz="2800" dirty="0">
                <a:solidFill>
                  <a:schemeClr val="bg1"/>
                </a:solidFill>
                <a:latin typeface="+mj-lt"/>
              </a:rPr>
              <a:t>The Martian Surface as a Whole.</a:t>
            </a:r>
          </a:p>
          <a:p>
            <a:pPr marL="457200" indent="-457200">
              <a:buFont typeface="Courier New" panose="02070309020205020404" pitchFamily="49" charset="0"/>
              <a:buChar char="o"/>
            </a:pPr>
            <a:r>
              <a:rPr lang="en-US" sz="2800" dirty="0">
                <a:solidFill>
                  <a:schemeClr val="bg1"/>
                </a:solidFill>
                <a:latin typeface="+mj-lt"/>
              </a:rPr>
              <a:t>Concluding Martian Modules.</a:t>
            </a:r>
          </a:p>
        </p:txBody>
      </p:sp>
      <p:sp>
        <p:nvSpPr>
          <p:cNvPr id="9" name="TextBox 8">
            <a:extLst>
              <a:ext uri="{FF2B5EF4-FFF2-40B4-BE49-F238E27FC236}">
                <a16:creationId xmlns:a16="http://schemas.microsoft.com/office/drawing/2014/main" id="{C1BE6F77-AF22-2B90-9F90-D363D49B3BEB}"/>
              </a:ext>
            </a:extLst>
          </p:cNvPr>
          <p:cNvSpPr txBox="1"/>
          <p:nvPr/>
        </p:nvSpPr>
        <p:spPr>
          <a:xfrm>
            <a:off x="2360632" y="6648037"/>
            <a:ext cx="957313" cy="246221"/>
          </a:xfrm>
          <a:prstGeom prst="rect">
            <a:avLst/>
          </a:prstGeom>
          <a:noFill/>
        </p:spPr>
        <p:txBody>
          <a:bodyPr wrap="none" rtlCol="0">
            <a:spAutoFit/>
          </a:bodyPr>
          <a:lstStyle/>
          <a:p>
            <a:r>
              <a:rPr lang="en-US" sz="1000" dirty="0">
                <a:solidFill>
                  <a:schemeClr val="bg1"/>
                </a:solidFill>
              </a:rPr>
              <a:t>Source: Forbes</a:t>
            </a:r>
          </a:p>
        </p:txBody>
      </p:sp>
      <p:grpSp>
        <p:nvGrpSpPr>
          <p:cNvPr id="14" name="Group 13">
            <a:extLst>
              <a:ext uri="{FF2B5EF4-FFF2-40B4-BE49-F238E27FC236}">
                <a16:creationId xmlns:a16="http://schemas.microsoft.com/office/drawing/2014/main" id="{704D8002-B509-53B1-BD79-2AD93BBD36B0}"/>
              </a:ext>
            </a:extLst>
          </p:cNvPr>
          <p:cNvGrpSpPr>
            <a:grpSpLocks noChangeAspect="1"/>
          </p:cNvGrpSpPr>
          <p:nvPr/>
        </p:nvGrpSpPr>
        <p:grpSpPr>
          <a:xfrm>
            <a:off x="63846" y="6250877"/>
            <a:ext cx="1775171" cy="607123"/>
            <a:chOff x="3799658" y="3996919"/>
            <a:chExt cx="3567914" cy="1220257"/>
          </a:xfrm>
        </p:grpSpPr>
        <p:pic>
          <p:nvPicPr>
            <p:cNvPr id="15" name="Picture 4">
              <a:extLst>
                <a:ext uri="{FF2B5EF4-FFF2-40B4-BE49-F238E27FC236}">
                  <a16:creationId xmlns:a16="http://schemas.microsoft.com/office/drawing/2014/main" id="{574C1DB3-5453-BF2D-F947-BD9C61FB0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EEFF3872-D346-1455-17C9-838BBB1889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2738B489-9D08-424F-17E7-1B21723741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492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Jupiter Retakes Lead as Planet With the Most Known Moons » Explorersweb">
            <a:extLst>
              <a:ext uri="{FF2B5EF4-FFF2-40B4-BE49-F238E27FC236}">
                <a16:creationId xmlns:a16="http://schemas.microsoft.com/office/drawing/2014/main" id="{C40B76D6-F786-BC52-27E9-94517C270AE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6399"/>
          <a:stretch/>
        </p:blipFill>
        <p:spPr bwMode="auto">
          <a:xfrm>
            <a:off x="836612" y="1587"/>
            <a:ext cx="1141182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C3DED0-D099-03C5-37F1-2881525E6E3F}"/>
              </a:ext>
            </a:extLst>
          </p:cNvPr>
          <p:cNvSpPr>
            <a:spLocks noGrp="1"/>
          </p:cNvSpPr>
          <p:nvPr>
            <p:ph type="title"/>
          </p:nvPr>
        </p:nvSpPr>
        <p:spPr/>
        <p:txBody>
          <a:bodyPr>
            <a:normAutofit/>
          </a:bodyPr>
          <a:lstStyle/>
          <a:p>
            <a:r>
              <a:rPr lang="en-US" sz="4000" dirty="0">
                <a:solidFill>
                  <a:schemeClr val="bg1"/>
                </a:solidFill>
              </a:rPr>
              <a:t>“Beyond the Habitable Zone”</a:t>
            </a:r>
          </a:p>
        </p:txBody>
      </p:sp>
      <p:sp>
        <p:nvSpPr>
          <p:cNvPr id="4" name="Text Placeholder 3">
            <a:extLst>
              <a:ext uri="{FF2B5EF4-FFF2-40B4-BE49-F238E27FC236}">
                <a16:creationId xmlns:a16="http://schemas.microsoft.com/office/drawing/2014/main" id="{B745AFF3-4C9B-C9E6-4FE2-33263F615468}"/>
              </a:ext>
            </a:extLst>
          </p:cNvPr>
          <p:cNvSpPr>
            <a:spLocks noGrp="1"/>
          </p:cNvSpPr>
          <p:nvPr>
            <p:ph type="body" sz="half" idx="2"/>
          </p:nvPr>
        </p:nvSpPr>
        <p:spPr/>
        <p:txBody>
          <a:bodyPr>
            <a:normAutofit/>
          </a:bodyPr>
          <a:lstStyle/>
          <a:p>
            <a:pPr marL="457200" indent="-457200">
              <a:buFont typeface="Courier New" panose="02070309020205020404" pitchFamily="49" charset="0"/>
              <a:buChar char="o"/>
            </a:pPr>
            <a:r>
              <a:rPr lang="en-US" sz="2800" dirty="0">
                <a:solidFill>
                  <a:schemeClr val="bg1"/>
                </a:solidFill>
                <a:latin typeface="+mj-lt"/>
              </a:rPr>
              <a:t>Galileo Spacecraft.</a:t>
            </a:r>
          </a:p>
          <a:p>
            <a:pPr marL="457200" indent="-457200">
              <a:buFont typeface="Courier New" panose="02070309020205020404" pitchFamily="49" charset="0"/>
              <a:buChar char="o"/>
            </a:pPr>
            <a:r>
              <a:rPr lang="en-US" sz="2800" dirty="0">
                <a:solidFill>
                  <a:schemeClr val="bg1"/>
                </a:solidFill>
                <a:latin typeface="+mj-lt"/>
              </a:rPr>
              <a:t>Volcanism on Io.</a:t>
            </a:r>
          </a:p>
          <a:p>
            <a:pPr marL="457200" indent="-457200">
              <a:buFont typeface="Courier New" panose="02070309020205020404" pitchFamily="49" charset="0"/>
              <a:buChar char="o"/>
            </a:pPr>
            <a:r>
              <a:rPr lang="en-US" sz="2800" dirty="0">
                <a:solidFill>
                  <a:schemeClr val="bg1"/>
                </a:solidFill>
                <a:latin typeface="+mj-lt"/>
              </a:rPr>
              <a:t>The Water-Ice Crust of Europa.</a:t>
            </a:r>
          </a:p>
        </p:txBody>
      </p:sp>
      <p:sp>
        <p:nvSpPr>
          <p:cNvPr id="9" name="TextBox 8">
            <a:extLst>
              <a:ext uri="{FF2B5EF4-FFF2-40B4-BE49-F238E27FC236}">
                <a16:creationId xmlns:a16="http://schemas.microsoft.com/office/drawing/2014/main" id="{84BBA117-6E81-28DA-6D91-E5980EB3A8B6}"/>
              </a:ext>
            </a:extLst>
          </p:cNvPr>
          <p:cNvSpPr txBox="1"/>
          <p:nvPr/>
        </p:nvSpPr>
        <p:spPr>
          <a:xfrm>
            <a:off x="10949313" y="6610192"/>
            <a:ext cx="1313180" cy="246221"/>
          </a:xfrm>
          <a:prstGeom prst="rect">
            <a:avLst/>
          </a:prstGeom>
          <a:noFill/>
        </p:spPr>
        <p:txBody>
          <a:bodyPr wrap="none" rtlCol="0">
            <a:spAutoFit/>
          </a:bodyPr>
          <a:lstStyle/>
          <a:p>
            <a:r>
              <a:rPr lang="en-US" sz="1000" dirty="0">
                <a:solidFill>
                  <a:schemeClr val="bg1"/>
                </a:solidFill>
              </a:rPr>
              <a:t>Source: </a:t>
            </a:r>
            <a:r>
              <a:rPr lang="en-US" sz="1000" dirty="0" err="1">
                <a:solidFill>
                  <a:schemeClr val="bg1"/>
                </a:solidFill>
              </a:rPr>
              <a:t>Explorersweb</a:t>
            </a:r>
            <a:endParaRPr lang="en-US" sz="1000" dirty="0">
              <a:solidFill>
                <a:schemeClr val="bg1"/>
              </a:solidFill>
            </a:endParaRPr>
          </a:p>
        </p:txBody>
      </p:sp>
      <p:grpSp>
        <p:nvGrpSpPr>
          <p:cNvPr id="8" name="Group 7">
            <a:extLst>
              <a:ext uri="{FF2B5EF4-FFF2-40B4-BE49-F238E27FC236}">
                <a16:creationId xmlns:a16="http://schemas.microsoft.com/office/drawing/2014/main" id="{AD9A13A1-0CE0-10CD-6CE8-4B524D202C2C}"/>
              </a:ext>
            </a:extLst>
          </p:cNvPr>
          <p:cNvGrpSpPr>
            <a:grpSpLocks noChangeAspect="1"/>
          </p:cNvGrpSpPr>
          <p:nvPr/>
        </p:nvGrpSpPr>
        <p:grpSpPr>
          <a:xfrm>
            <a:off x="63846" y="6250877"/>
            <a:ext cx="1775171" cy="607123"/>
            <a:chOff x="3799658" y="3996919"/>
            <a:chExt cx="3567914" cy="1220257"/>
          </a:xfrm>
        </p:grpSpPr>
        <p:pic>
          <p:nvPicPr>
            <p:cNvPr id="10" name="Picture 4">
              <a:extLst>
                <a:ext uri="{FF2B5EF4-FFF2-40B4-BE49-F238E27FC236}">
                  <a16:creationId xmlns:a16="http://schemas.microsoft.com/office/drawing/2014/main" id="{01701D5C-51FD-1AA0-381A-37B87BAEB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92BA75E4-7BA0-4E50-CE66-39B94271C1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A5834A0F-D473-A872-82D9-117A0F6D89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56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C10A-102B-8D8A-E3B1-E2DBC36AF8BB}"/>
              </a:ext>
            </a:extLst>
          </p:cNvPr>
          <p:cNvSpPr>
            <a:spLocks noGrp="1"/>
          </p:cNvSpPr>
          <p:nvPr>
            <p:ph type="title"/>
          </p:nvPr>
        </p:nvSpPr>
        <p:spPr>
          <a:xfrm>
            <a:off x="7419977" y="446690"/>
            <a:ext cx="3932237" cy="1600200"/>
          </a:xfrm>
        </p:spPr>
        <p:txBody>
          <a:bodyPr>
            <a:normAutofit/>
          </a:bodyPr>
          <a:lstStyle/>
          <a:p>
            <a:r>
              <a:rPr lang="en-US" sz="4000" dirty="0">
                <a:solidFill>
                  <a:schemeClr val="bg1"/>
                </a:solidFill>
              </a:rPr>
              <a:t>“Tiger Stipes”</a:t>
            </a:r>
          </a:p>
        </p:txBody>
      </p:sp>
      <p:sp>
        <p:nvSpPr>
          <p:cNvPr id="4" name="Text Placeholder 3">
            <a:extLst>
              <a:ext uri="{FF2B5EF4-FFF2-40B4-BE49-F238E27FC236}">
                <a16:creationId xmlns:a16="http://schemas.microsoft.com/office/drawing/2014/main" id="{9FAE66FD-BDD9-FED8-47EC-A2B4AA4EACBD}"/>
              </a:ext>
            </a:extLst>
          </p:cNvPr>
          <p:cNvSpPr>
            <a:spLocks noGrp="1"/>
          </p:cNvSpPr>
          <p:nvPr>
            <p:ph type="body" sz="half" idx="2"/>
          </p:nvPr>
        </p:nvSpPr>
        <p:spPr>
          <a:xfrm>
            <a:off x="7419977" y="2046890"/>
            <a:ext cx="3932237" cy="3811588"/>
          </a:xfrm>
        </p:spPr>
        <p:txBody>
          <a:bodyPr>
            <a:normAutofit/>
          </a:bodyPr>
          <a:lstStyle/>
          <a:p>
            <a:pPr marL="457200" indent="-457200">
              <a:buFont typeface="Courier New" panose="02070309020205020404" pitchFamily="49" charset="0"/>
              <a:buChar char="o"/>
            </a:pPr>
            <a:r>
              <a:rPr lang="en-US" sz="2800" dirty="0">
                <a:solidFill>
                  <a:schemeClr val="bg1"/>
                </a:solidFill>
                <a:latin typeface="+mj-lt"/>
              </a:rPr>
              <a:t>Cassini Space Probe.</a:t>
            </a:r>
          </a:p>
          <a:p>
            <a:pPr marL="457200" indent="-457200">
              <a:buFont typeface="Courier New" panose="02070309020205020404" pitchFamily="49" charset="0"/>
              <a:buChar char="o"/>
            </a:pPr>
            <a:r>
              <a:rPr lang="en-US" sz="2800" dirty="0">
                <a:solidFill>
                  <a:schemeClr val="bg1"/>
                </a:solidFill>
                <a:latin typeface="+mj-lt"/>
              </a:rPr>
              <a:t>Surface Depressions and Plumes of Enceladus.</a:t>
            </a:r>
          </a:p>
          <a:p>
            <a:pPr marL="457200" indent="-457200">
              <a:buFont typeface="Courier New" panose="02070309020205020404" pitchFamily="49" charset="0"/>
              <a:buChar char="o"/>
            </a:pPr>
            <a:endParaRPr lang="en-US" sz="2800" dirty="0">
              <a:solidFill>
                <a:schemeClr val="bg1"/>
              </a:solidFill>
            </a:endParaRPr>
          </a:p>
        </p:txBody>
      </p:sp>
      <p:pic>
        <p:nvPicPr>
          <p:cNvPr id="10" name="Content Placeholder 9">
            <a:extLst>
              <a:ext uri="{FF2B5EF4-FFF2-40B4-BE49-F238E27FC236}">
                <a16:creationId xmlns:a16="http://schemas.microsoft.com/office/drawing/2014/main" id="{588E26D9-5CC4-D71B-209D-AA17FAEF15C0}"/>
              </a:ext>
            </a:extLst>
          </p:cNvPr>
          <p:cNvPicPr>
            <a:picLocks noGrp="1" noChangeAspect="1"/>
          </p:cNvPicPr>
          <p:nvPr>
            <p:ph idx="1"/>
          </p:nvPr>
        </p:nvPicPr>
        <p:blipFill rotWithShape="1">
          <a:blip r:embed="rId2"/>
          <a:srcRect l="27170" t="-685" r="26399" b="16155"/>
          <a:stretch/>
        </p:blipFill>
        <p:spPr>
          <a:xfrm>
            <a:off x="296562" y="0"/>
            <a:ext cx="6696889" cy="6858000"/>
          </a:xfrm>
        </p:spPr>
      </p:pic>
      <p:sp>
        <p:nvSpPr>
          <p:cNvPr id="11" name="TextBox 10">
            <a:extLst>
              <a:ext uri="{FF2B5EF4-FFF2-40B4-BE49-F238E27FC236}">
                <a16:creationId xmlns:a16="http://schemas.microsoft.com/office/drawing/2014/main" id="{D06E48B4-7A89-6642-48BE-0DC2B29F6C49}"/>
              </a:ext>
            </a:extLst>
          </p:cNvPr>
          <p:cNvSpPr txBox="1"/>
          <p:nvPr/>
        </p:nvSpPr>
        <p:spPr>
          <a:xfrm>
            <a:off x="1886191" y="6611779"/>
            <a:ext cx="1758815" cy="246221"/>
          </a:xfrm>
          <a:prstGeom prst="rect">
            <a:avLst/>
          </a:prstGeom>
          <a:noFill/>
        </p:spPr>
        <p:txBody>
          <a:bodyPr wrap="none" rtlCol="0">
            <a:spAutoFit/>
          </a:bodyPr>
          <a:lstStyle/>
          <a:p>
            <a:r>
              <a:rPr lang="en-US" sz="1000" dirty="0">
                <a:solidFill>
                  <a:schemeClr val="bg1"/>
                </a:solidFill>
              </a:rPr>
              <a:t>Source: The Astrobiology Web</a:t>
            </a:r>
          </a:p>
        </p:txBody>
      </p:sp>
      <p:grpSp>
        <p:nvGrpSpPr>
          <p:cNvPr id="14" name="Group 13">
            <a:extLst>
              <a:ext uri="{FF2B5EF4-FFF2-40B4-BE49-F238E27FC236}">
                <a16:creationId xmlns:a16="http://schemas.microsoft.com/office/drawing/2014/main" id="{5448CCF9-4FDB-0F6A-8F8C-13B11A5BC6D7}"/>
              </a:ext>
            </a:extLst>
          </p:cNvPr>
          <p:cNvGrpSpPr>
            <a:grpSpLocks noChangeAspect="1"/>
          </p:cNvGrpSpPr>
          <p:nvPr/>
        </p:nvGrpSpPr>
        <p:grpSpPr>
          <a:xfrm>
            <a:off x="63846" y="6250877"/>
            <a:ext cx="1775171" cy="607123"/>
            <a:chOff x="3799658" y="3996919"/>
            <a:chExt cx="3567914" cy="1220257"/>
          </a:xfrm>
        </p:grpSpPr>
        <p:pic>
          <p:nvPicPr>
            <p:cNvPr id="15" name="Picture 4">
              <a:extLst>
                <a:ext uri="{FF2B5EF4-FFF2-40B4-BE49-F238E27FC236}">
                  <a16:creationId xmlns:a16="http://schemas.microsoft.com/office/drawing/2014/main" id="{4FB54402-CC18-09D8-88C0-5BBD2CE247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66DC96B-2C4F-7333-FDB9-DEFC0F8474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8909DBEF-E2D7-6F5D-E541-2FEB6C806F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363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Placeholder 5" descr="A planet in space with a black background&#10;&#10;Description automatically generated">
            <a:extLst>
              <a:ext uri="{FF2B5EF4-FFF2-40B4-BE49-F238E27FC236}">
                <a16:creationId xmlns:a16="http://schemas.microsoft.com/office/drawing/2014/main" id="{23EEDF7C-294D-B151-A2A7-CC355519F89C}"/>
              </a:ext>
            </a:extLst>
          </p:cNvPr>
          <p:cNvPicPr>
            <a:picLocks noGrp="1" noChangeAspect="1"/>
          </p:cNvPicPr>
          <p:nvPr>
            <p:ph type="pic" idx="1"/>
          </p:nvPr>
        </p:nvPicPr>
        <p:blipFill rotWithShape="1">
          <a:blip r:embed="rId2"/>
          <a:srcRect l="46472" t="6030" r="14212" b="7271"/>
          <a:stretch/>
        </p:blipFill>
        <p:spPr>
          <a:xfrm>
            <a:off x="2755300" y="402"/>
            <a:ext cx="9329353" cy="6857598"/>
          </a:xfrm>
        </p:spPr>
      </p:pic>
      <p:sp>
        <p:nvSpPr>
          <p:cNvPr id="8" name="Title 1">
            <a:extLst>
              <a:ext uri="{FF2B5EF4-FFF2-40B4-BE49-F238E27FC236}">
                <a16:creationId xmlns:a16="http://schemas.microsoft.com/office/drawing/2014/main" id="{7A5C2E3E-DC13-E73F-F431-B417ACA0484F}"/>
              </a:ext>
            </a:extLst>
          </p:cNvPr>
          <p:cNvSpPr>
            <a:spLocks noGrp="1"/>
          </p:cNvSpPr>
          <p:nvPr>
            <p:ph type="title"/>
          </p:nvPr>
        </p:nvSpPr>
        <p:spPr/>
        <p:txBody>
          <a:bodyPr>
            <a:normAutofit/>
          </a:bodyPr>
          <a:lstStyle/>
          <a:p>
            <a:r>
              <a:rPr lang="en-US" sz="4000" dirty="0">
                <a:solidFill>
                  <a:schemeClr val="bg1"/>
                </a:solidFill>
              </a:rPr>
              <a:t>“Into the Kuiper Belt”</a:t>
            </a:r>
          </a:p>
        </p:txBody>
      </p:sp>
      <p:sp>
        <p:nvSpPr>
          <p:cNvPr id="9" name="Text Placeholder 3">
            <a:extLst>
              <a:ext uri="{FF2B5EF4-FFF2-40B4-BE49-F238E27FC236}">
                <a16:creationId xmlns:a16="http://schemas.microsoft.com/office/drawing/2014/main" id="{5B175D2E-9477-C0CF-E821-9C0BFA06823B}"/>
              </a:ext>
            </a:extLst>
          </p:cNvPr>
          <p:cNvSpPr>
            <a:spLocks noGrp="1"/>
          </p:cNvSpPr>
          <p:nvPr>
            <p:ph type="body" sz="half" idx="2"/>
          </p:nvPr>
        </p:nvSpPr>
        <p:spPr/>
        <p:txBody>
          <a:bodyPr>
            <a:normAutofit/>
          </a:bodyPr>
          <a:lstStyle/>
          <a:p>
            <a:pPr marL="457200" indent="-457200">
              <a:buFont typeface="Courier New" panose="02070309020205020404" pitchFamily="49" charset="0"/>
              <a:buChar char="o"/>
            </a:pPr>
            <a:r>
              <a:rPr lang="en-US" sz="2800" dirty="0">
                <a:solidFill>
                  <a:schemeClr val="bg1"/>
                </a:solidFill>
                <a:latin typeface="+mj-lt"/>
              </a:rPr>
              <a:t>Mantle of Water Ice.</a:t>
            </a:r>
          </a:p>
          <a:p>
            <a:pPr marL="457200" indent="-457200">
              <a:buFont typeface="Courier New" panose="02070309020205020404" pitchFamily="49" charset="0"/>
              <a:buChar char="o"/>
            </a:pPr>
            <a:r>
              <a:rPr lang="en-US" sz="2800" dirty="0">
                <a:solidFill>
                  <a:schemeClr val="bg1"/>
                </a:solidFill>
                <a:latin typeface="+mj-lt"/>
              </a:rPr>
              <a:t>Nitrogen Lakes.</a:t>
            </a:r>
          </a:p>
          <a:p>
            <a:pPr marL="457200" indent="-457200">
              <a:buFont typeface="Courier New" panose="02070309020205020404" pitchFamily="49" charset="0"/>
              <a:buChar char="o"/>
            </a:pPr>
            <a:r>
              <a:rPr lang="en-US" sz="2800" dirty="0">
                <a:solidFill>
                  <a:schemeClr val="bg1"/>
                </a:solidFill>
                <a:latin typeface="+mj-lt"/>
              </a:rPr>
              <a:t>The presence of Geological Activity.</a:t>
            </a:r>
          </a:p>
        </p:txBody>
      </p:sp>
      <p:sp>
        <p:nvSpPr>
          <p:cNvPr id="10" name="TextBox 9">
            <a:extLst>
              <a:ext uri="{FF2B5EF4-FFF2-40B4-BE49-F238E27FC236}">
                <a16:creationId xmlns:a16="http://schemas.microsoft.com/office/drawing/2014/main" id="{3F62BD4B-0FBB-A8C2-B76D-373F4B5DE584}"/>
              </a:ext>
            </a:extLst>
          </p:cNvPr>
          <p:cNvSpPr txBox="1"/>
          <p:nvPr/>
        </p:nvSpPr>
        <p:spPr>
          <a:xfrm>
            <a:off x="11189856" y="6611377"/>
            <a:ext cx="894797" cy="246221"/>
          </a:xfrm>
          <a:prstGeom prst="rect">
            <a:avLst/>
          </a:prstGeom>
          <a:noFill/>
        </p:spPr>
        <p:txBody>
          <a:bodyPr wrap="none" rtlCol="0">
            <a:spAutoFit/>
          </a:bodyPr>
          <a:lstStyle/>
          <a:p>
            <a:r>
              <a:rPr lang="en-US" sz="1000" dirty="0">
                <a:solidFill>
                  <a:schemeClr val="bg1"/>
                </a:solidFill>
              </a:rPr>
              <a:t>Source: NASA</a:t>
            </a:r>
          </a:p>
        </p:txBody>
      </p:sp>
      <p:grpSp>
        <p:nvGrpSpPr>
          <p:cNvPr id="2" name="Group 1">
            <a:extLst>
              <a:ext uri="{FF2B5EF4-FFF2-40B4-BE49-F238E27FC236}">
                <a16:creationId xmlns:a16="http://schemas.microsoft.com/office/drawing/2014/main" id="{15FAE02A-68B6-9FFF-27F1-0465A3C242EF}"/>
              </a:ext>
            </a:extLst>
          </p:cNvPr>
          <p:cNvGrpSpPr>
            <a:grpSpLocks noChangeAspect="1"/>
          </p:cNvGrpSpPr>
          <p:nvPr/>
        </p:nvGrpSpPr>
        <p:grpSpPr>
          <a:xfrm>
            <a:off x="63846" y="6250877"/>
            <a:ext cx="1775171" cy="607123"/>
            <a:chOff x="3799658" y="3996919"/>
            <a:chExt cx="3567914" cy="1220257"/>
          </a:xfrm>
        </p:grpSpPr>
        <p:pic>
          <p:nvPicPr>
            <p:cNvPr id="3" name="Picture 4">
              <a:extLst>
                <a:ext uri="{FF2B5EF4-FFF2-40B4-BE49-F238E27FC236}">
                  <a16:creationId xmlns:a16="http://schemas.microsoft.com/office/drawing/2014/main" id="{7C3A89F6-D69E-DFAA-CDB9-AF944B5E03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C217861E-DA06-819C-0916-BCB4BEED7F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5BDB15CA-5164-D115-C364-40E6A3D1B6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25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B3F4-A2B2-3119-91F7-816BD820DF5F}"/>
              </a:ext>
            </a:extLst>
          </p:cNvPr>
          <p:cNvSpPr>
            <a:spLocks noGrp="1"/>
          </p:cNvSpPr>
          <p:nvPr>
            <p:ph type="title"/>
          </p:nvPr>
        </p:nvSpPr>
        <p:spPr/>
        <p:txBody>
          <a:bodyPr>
            <a:normAutofit/>
          </a:bodyPr>
          <a:lstStyle/>
          <a:p>
            <a:r>
              <a:rPr lang="en-US" sz="4000" dirty="0">
                <a:solidFill>
                  <a:schemeClr val="bg1"/>
                </a:solidFill>
              </a:rPr>
              <a:t>What Does it Take to Make a Model?</a:t>
            </a:r>
          </a:p>
        </p:txBody>
      </p:sp>
      <p:sp>
        <p:nvSpPr>
          <p:cNvPr id="3" name="Content Placeholder 2">
            <a:extLst>
              <a:ext uri="{FF2B5EF4-FFF2-40B4-BE49-F238E27FC236}">
                <a16:creationId xmlns:a16="http://schemas.microsoft.com/office/drawing/2014/main" id="{0E7AADD1-7F78-E606-2D78-92CAA2547CC8}"/>
              </a:ext>
            </a:extLst>
          </p:cNvPr>
          <p:cNvSpPr>
            <a:spLocks noGrp="1"/>
          </p:cNvSpPr>
          <p:nvPr>
            <p:ph type="body" sz="half" idx="2"/>
          </p:nvPr>
        </p:nvSpPr>
        <p:spPr/>
        <p:txBody>
          <a:bodyPr>
            <a:normAutofit/>
          </a:bodyPr>
          <a:lstStyle/>
          <a:p>
            <a:pPr marL="0" indent="0">
              <a:buNone/>
            </a:pPr>
            <a:r>
              <a:rPr lang="en-US" sz="2800" dirty="0">
                <a:solidFill>
                  <a:schemeClr val="bg1"/>
                </a:solidFill>
              </a:rPr>
              <a:t>1. Printing, and what can go wrong…</a:t>
            </a:r>
          </a:p>
        </p:txBody>
      </p:sp>
      <p:pic>
        <p:nvPicPr>
          <p:cNvPr id="5" name="Picture 4" descr="A grey ball with a ruler and scissors&#10;&#10;Description automatically generated">
            <a:extLst>
              <a:ext uri="{FF2B5EF4-FFF2-40B4-BE49-F238E27FC236}">
                <a16:creationId xmlns:a16="http://schemas.microsoft.com/office/drawing/2014/main" id="{E95B3ACB-F909-ADF6-DB06-C77FBC3E7932}"/>
              </a:ext>
            </a:extLst>
          </p:cNvPr>
          <p:cNvPicPr>
            <a:picLocks noChangeAspect="1"/>
          </p:cNvPicPr>
          <p:nvPr/>
        </p:nvPicPr>
        <p:blipFill rotWithShape="1">
          <a:blip r:embed="rId3"/>
          <a:srcRect l="12850" t="4940" r="17966" b="3823"/>
          <a:stretch/>
        </p:blipFill>
        <p:spPr>
          <a:xfrm rot="5400000">
            <a:off x="632329" y="3163851"/>
            <a:ext cx="2942420" cy="2910221"/>
          </a:xfrm>
          <a:prstGeom prst="rect">
            <a:avLst/>
          </a:prstGeom>
        </p:spPr>
      </p:pic>
      <p:pic>
        <p:nvPicPr>
          <p:cNvPr id="6" name="Picture 5" descr="A close up of a bowl&#10;&#10;Description automatically generated">
            <a:extLst>
              <a:ext uri="{FF2B5EF4-FFF2-40B4-BE49-F238E27FC236}">
                <a16:creationId xmlns:a16="http://schemas.microsoft.com/office/drawing/2014/main" id="{C886A791-B891-0A6E-7F2D-0C3D5FE18DB5}"/>
              </a:ext>
            </a:extLst>
          </p:cNvPr>
          <p:cNvPicPr>
            <a:picLocks noChangeAspect="1"/>
          </p:cNvPicPr>
          <p:nvPr/>
        </p:nvPicPr>
        <p:blipFill rotWithShape="1">
          <a:blip r:embed="rId4"/>
          <a:srcRect l="46" t="4331" b="6250"/>
          <a:stretch/>
        </p:blipFill>
        <p:spPr>
          <a:xfrm rot="16200000">
            <a:off x="4113023" y="3296348"/>
            <a:ext cx="2831487" cy="3377416"/>
          </a:xfrm>
          <a:prstGeom prst="rect">
            <a:avLst/>
          </a:prstGeom>
        </p:spPr>
      </p:pic>
      <p:pic>
        <p:nvPicPr>
          <p:cNvPr id="7" name="Picture 6" descr="A close up of a black object&#10;&#10;Description automatically generated">
            <a:extLst>
              <a:ext uri="{FF2B5EF4-FFF2-40B4-BE49-F238E27FC236}">
                <a16:creationId xmlns:a16="http://schemas.microsoft.com/office/drawing/2014/main" id="{2802376C-6394-E41A-EB1A-570CCE0F18C8}"/>
              </a:ext>
            </a:extLst>
          </p:cNvPr>
          <p:cNvPicPr>
            <a:picLocks noChangeAspect="1"/>
          </p:cNvPicPr>
          <p:nvPr/>
        </p:nvPicPr>
        <p:blipFill rotWithShape="1">
          <a:blip r:embed="rId5"/>
          <a:srcRect l="58273" t="13345"/>
          <a:stretch/>
        </p:blipFill>
        <p:spPr>
          <a:xfrm rot="5400000">
            <a:off x="8288208" y="2805771"/>
            <a:ext cx="2831487" cy="4410137"/>
          </a:xfrm>
          <a:prstGeom prst="rect">
            <a:avLst/>
          </a:prstGeom>
        </p:spPr>
      </p:pic>
      <p:pic>
        <p:nvPicPr>
          <p:cNvPr id="9" name="Picture 8" descr="A black square object with a white border&#10;&#10;Description automatically generated">
            <a:extLst>
              <a:ext uri="{FF2B5EF4-FFF2-40B4-BE49-F238E27FC236}">
                <a16:creationId xmlns:a16="http://schemas.microsoft.com/office/drawing/2014/main" id="{A162EAC6-D02D-1683-B550-A468A1BAB12A}"/>
              </a:ext>
            </a:extLst>
          </p:cNvPr>
          <p:cNvPicPr>
            <a:picLocks noChangeAspect="1"/>
          </p:cNvPicPr>
          <p:nvPr/>
        </p:nvPicPr>
        <p:blipFill rotWithShape="1">
          <a:blip r:embed="rId6"/>
          <a:srcRect t="21999"/>
          <a:stretch/>
        </p:blipFill>
        <p:spPr>
          <a:xfrm>
            <a:off x="5528766" y="336953"/>
            <a:ext cx="5001593" cy="2925951"/>
          </a:xfrm>
          <a:prstGeom prst="rect">
            <a:avLst/>
          </a:prstGeom>
        </p:spPr>
      </p:pic>
      <p:grpSp>
        <p:nvGrpSpPr>
          <p:cNvPr id="4" name="Group 3">
            <a:extLst>
              <a:ext uri="{FF2B5EF4-FFF2-40B4-BE49-F238E27FC236}">
                <a16:creationId xmlns:a16="http://schemas.microsoft.com/office/drawing/2014/main" id="{612A29CB-2948-67ED-3595-32CFA288A572}"/>
              </a:ext>
            </a:extLst>
          </p:cNvPr>
          <p:cNvGrpSpPr>
            <a:grpSpLocks noChangeAspect="1"/>
          </p:cNvGrpSpPr>
          <p:nvPr/>
        </p:nvGrpSpPr>
        <p:grpSpPr>
          <a:xfrm>
            <a:off x="63846" y="6250877"/>
            <a:ext cx="1775171" cy="607123"/>
            <a:chOff x="3799658" y="3996919"/>
            <a:chExt cx="3567914" cy="1220257"/>
          </a:xfrm>
        </p:grpSpPr>
        <p:pic>
          <p:nvPicPr>
            <p:cNvPr id="8" name="Picture 4">
              <a:extLst>
                <a:ext uri="{FF2B5EF4-FFF2-40B4-BE49-F238E27FC236}">
                  <a16:creationId xmlns:a16="http://schemas.microsoft.com/office/drawing/2014/main" id="{E243F0A5-47AC-70B1-F37C-FBC5E9555C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C84032EF-D930-DA3C-FF25-E14AD61ECE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41EA9C4-5B3C-EEDE-72F5-A8EA21C187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2971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B3F4-A2B2-3119-91F7-816BD820DF5F}"/>
              </a:ext>
            </a:extLst>
          </p:cNvPr>
          <p:cNvSpPr>
            <a:spLocks noGrp="1"/>
          </p:cNvSpPr>
          <p:nvPr>
            <p:ph type="title"/>
          </p:nvPr>
        </p:nvSpPr>
        <p:spPr/>
        <p:txBody>
          <a:bodyPr>
            <a:normAutofit/>
          </a:bodyPr>
          <a:lstStyle/>
          <a:p>
            <a:r>
              <a:rPr lang="en-US" sz="4000" dirty="0">
                <a:solidFill>
                  <a:schemeClr val="bg1"/>
                </a:solidFill>
              </a:rPr>
              <a:t>What Does it Take to Make a Model?</a:t>
            </a:r>
          </a:p>
        </p:txBody>
      </p:sp>
      <p:sp>
        <p:nvSpPr>
          <p:cNvPr id="3" name="Content Placeholder 2">
            <a:extLst>
              <a:ext uri="{FF2B5EF4-FFF2-40B4-BE49-F238E27FC236}">
                <a16:creationId xmlns:a16="http://schemas.microsoft.com/office/drawing/2014/main" id="{0E7AADD1-7F78-E606-2D78-92CAA2547CC8}"/>
              </a:ext>
            </a:extLst>
          </p:cNvPr>
          <p:cNvSpPr>
            <a:spLocks noGrp="1"/>
          </p:cNvSpPr>
          <p:nvPr>
            <p:ph type="body" sz="half" idx="2"/>
          </p:nvPr>
        </p:nvSpPr>
        <p:spPr/>
        <p:txBody>
          <a:bodyPr>
            <a:normAutofit/>
          </a:bodyPr>
          <a:lstStyle/>
          <a:p>
            <a:pPr marL="0" indent="0">
              <a:buNone/>
            </a:pPr>
            <a:r>
              <a:rPr lang="en-US" sz="2800" dirty="0">
                <a:solidFill>
                  <a:schemeClr val="bg1"/>
                </a:solidFill>
              </a:rPr>
              <a:t>1. Printing, and what goes wrong…and right</a:t>
            </a:r>
          </a:p>
          <a:p>
            <a:pPr marL="457200" indent="-457200">
              <a:buFont typeface="Courier New" panose="02070309020205020404" pitchFamily="49" charset="0"/>
              <a:buChar char="o"/>
            </a:pPr>
            <a:r>
              <a:rPr lang="en-US" sz="2800" dirty="0">
                <a:solidFill>
                  <a:schemeClr val="bg1"/>
                </a:solidFill>
                <a:latin typeface="+mj-lt"/>
              </a:rPr>
              <a:t>A quadrant of Mars like this one takes over </a:t>
            </a:r>
            <a:r>
              <a:rPr lang="en-US" sz="3200" b="1" dirty="0">
                <a:solidFill>
                  <a:schemeClr val="bg1"/>
                </a:solidFill>
              </a:rPr>
              <a:t>100 hours </a:t>
            </a:r>
            <a:r>
              <a:rPr lang="en-US" sz="2800" dirty="0">
                <a:solidFill>
                  <a:schemeClr val="bg1"/>
                </a:solidFill>
                <a:latin typeface="+mj-lt"/>
              </a:rPr>
              <a:t>to print and over </a:t>
            </a:r>
            <a:r>
              <a:rPr lang="en-US" sz="3200" b="1" dirty="0">
                <a:solidFill>
                  <a:schemeClr val="bg1"/>
                </a:solidFill>
              </a:rPr>
              <a:t>300 g</a:t>
            </a:r>
            <a:r>
              <a:rPr lang="en-US" sz="2800" dirty="0">
                <a:solidFill>
                  <a:schemeClr val="bg1"/>
                </a:solidFill>
                <a:latin typeface="+mj-lt"/>
              </a:rPr>
              <a:t> of filament!</a:t>
            </a:r>
          </a:p>
        </p:txBody>
      </p:sp>
      <p:pic>
        <p:nvPicPr>
          <p:cNvPr id="8" name="Picture 7" descr="A red rectangular object on a white surface&#10;&#10;Description automatically generated">
            <a:extLst>
              <a:ext uri="{FF2B5EF4-FFF2-40B4-BE49-F238E27FC236}">
                <a16:creationId xmlns:a16="http://schemas.microsoft.com/office/drawing/2014/main" id="{794C1D80-A734-F0F9-9A89-E39F50CE741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661"/>
                    </a14:imgEffect>
                    <a14:imgEffect>
                      <a14:saturation sat="0"/>
                    </a14:imgEffect>
                  </a14:imgLayer>
                </a14:imgProps>
              </a:ext>
            </a:extLst>
          </a:blip>
          <a:srcRect l="21038" t="12714" r="22684" b="15107"/>
          <a:stretch/>
        </p:blipFill>
        <p:spPr>
          <a:xfrm rot="5400000">
            <a:off x="6072136" y="840259"/>
            <a:ext cx="5382671" cy="5177481"/>
          </a:xfrm>
          <a:prstGeom prst="rect">
            <a:avLst/>
          </a:prstGeom>
        </p:spPr>
      </p:pic>
      <p:sp>
        <p:nvSpPr>
          <p:cNvPr id="10" name="Alternate Process 9">
            <a:extLst>
              <a:ext uri="{FF2B5EF4-FFF2-40B4-BE49-F238E27FC236}">
                <a16:creationId xmlns:a16="http://schemas.microsoft.com/office/drawing/2014/main" id="{9809EC66-D1BB-ECD3-512E-82E7706E5967}"/>
              </a:ext>
            </a:extLst>
          </p:cNvPr>
          <p:cNvSpPr/>
          <p:nvPr/>
        </p:nvSpPr>
        <p:spPr>
          <a:xfrm>
            <a:off x="5894172" y="580294"/>
            <a:ext cx="1791730" cy="636373"/>
          </a:xfrm>
          <a:prstGeom prst="flowChartAlternateProcess">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Olympus Mons</a:t>
            </a:r>
          </a:p>
        </p:txBody>
      </p:sp>
      <p:cxnSp>
        <p:nvCxnSpPr>
          <p:cNvPr id="11" name="Curved Connector 10">
            <a:extLst>
              <a:ext uri="{FF2B5EF4-FFF2-40B4-BE49-F238E27FC236}">
                <a16:creationId xmlns:a16="http://schemas.microsoft.com/office/drawing/2014/main" id="{18256AAC-F073-DC8C-E3E8-7B43CC991636}"/>
              </a:ext>
            </a:extLst>
          </p:cNvPr>
          <p:cNvCxnSpPr>
            <a:cxnSpLocks/>
            <a:stCxn id="10" idx="3"/>
          </p:cNvCxnSpPr>
          <p:nvPr/>
        </p:nvCxnSpPr>
        <p:spPr>
          <a:xfrm>
            <a:off x="7685902" y="898481"/>
            <a:ext cx="988541" cy="1424589"/>
          </a:xfrm>
          <a:prstGeom prst="curvedConnector2">
            <a:avLst/>
          </a:prstGeom>
          <a:ln w="412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Alternate Process 15">
            <a:extLst>
              <a:ext uri="{FF2B5EF4-FFF2-40B4-BE49-F238E27FC236}">
                <a16:creationId xmlns:a16="http://schemas.microsoft.com/office/drawing/2014/main" id="{7BAB2E8B-BE38-49C7-6A50-3EC059A11B7E}"/>
              </a:ext>
            </a:extLst>
          </p:cNvPr>
          <p:cNvSpPr/>
          <p:nvPr/>
        </p:nvSpPr>
        <p:spPr>
          <a:xfrm>
            <a:off x="6584328" y="3645007"/>
            <a:ext cx="1791730" cy="636373"/>
          </a:xfrm>
          <a:prstGeom prst="flowChartAlternateProcess">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Tharsis Montes</a:t>
            </a:r>
          </a:p>
        </p:txBody>
      </p:sp>
      <p:cxnSp>
        <p:nvCxnSpPr>
          <p:cNvPr id="17" name="Curved Connector 16">
            <a:extLst>
              <a:ext uri="{FF2B5EF4-FFF2-40B4-BE49-F238E27FC236}">
                <a16:creationId xmlns:a16="http://schemas.microsoft.com/office/drawing/2014/main" id="{77A86D1B-C4E8-BA25-6D4B-AFF9517F3F90}"/>
              </a:ext>
            </a:extLst>
          </p:cNvPr>
          <p:cNvCxnSpPr>
            <a:cxnSpLocks/>
            <a:stCxn id="16" idx="3"/>
          </p:cNvCxnSpPr>
          <p:nvPr/>
        </p:nvCxnSpPr>
        <p:spPr>
          <a:xfrm flipV="1">
            <a:off x="8376058" y="3101545"/>
            <a:ext cx="1015079" cy="861649"/>
          </a:xfrm>
          <a:prstGeom prst="curvedConnector3">
            <a:avLst>
              <a:gd name="adj1" fmla="val 50000"/>
            </a:avLst>
          </a:prstGeom>
          <a:ln w="412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Alternate Process 22">
            <a:extLst>
              <a:ext uri="{FF2B5EF4-FFF2-40B4-BE49-F238E27FC236}">
                <a16:creationId xmlns:a16="http://schemas.microsoft.com/office/drawing/2014/main" id="{DC7A9A80-E587-6C42-F843-C820A9CFC13D}"/>
              </a:ext>
            </a:extLst>
          </p:cNvPr>
          <p:cNvSpPr/>
          <p:nvPr/>
        </p:nvSpPr>
        <p:spPr>
          <a:xfrm>
            <a:off x="7620472" y="5641332"/>
            <a:ext cx="1791730" cy="636373"/>
          </a:xfrm>
          <a:prstGeom prst="flowChartAlternateProcess">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Tharsis Rise</a:t>
            </a:r>
          </a:p>
        </p:txBody>
      </p:sp>
      <p:cxnSp>
        <p:nvCxnSpPr>
          <p:cNvPr id="24" name="Curved Connector 23">
            <a:extLst>
              <a:ext uri="{FF2B5EF4-FFF2-40B4-BE49-F238E27FC236}">
                <a16:creationId xmlns:a16="http://schemas.microsoft.com/office/drawing/2014/main" id="{D54C421D-31B2-1590-A6F0-182182286F24}"/>
              </a:ext>
            </a:extLst>
          </p:cNvPr>
          <p:cNvCxnSpPr>
            <a:cxnSpLocks/>
            <a:stCxn id="23" idx="0"/>
          </p:cNvCxnSpPr>
          <p:nvPr/>
        </p:nvCxnSpPr>
        <p:spPr>
          <a:xfrm rot="5400000" flipH="1" flipV="1">
            <a:off x="8542638" y="4174997"/>
            <a:ext cx="1440035" cy="1492636"/>
          </a:xfrm>
          <a:prstGeom prst="curvedConnector2">
            <a:avLst/>
          </a:prstGeom>
          <a:ln w="412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Alternate Process 27">
            <a:extLst>
              <a:ext uri="{FF2B5EF4-FFF2-40B4-BE49-F238E27FC236}">
                <a16:creationId xmlns:a16="http://schemas.microsoft.com/office/drawing/2014/main" id="{7B4C4237-5542-EDDF-93EE-3E5275FC8ADA}"/>
              </a:ext>
            </a:extLst>
          </p:cNvPr>
          <p:cNvSpPr/>
          <p:nvPr/>
        </p:nvSpPr>
        <p:spPr>
          <a:xfrm>
            <a:off x="10185614" y="898480"/>
            <a:ext cx="1791730" cy="636373"/>
          </a:xfrm>
          <a:prstGeom prst="flowChartAlternateProcess">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Alba Mons</a:t>
            </a:r>
          </a:p>
        </p:txBody>
      </p:sp>
      <p:cxnSp>
        <p:nvCxnSpPr>
          <p:cNvPr id="29" name="Curved Connector 28">
            <a:extLst>
              <a:ext uri="{FF2B5EF4-FFF2-40B4-BE49-F238E27FC236}">
                <a16:creationId xmlns:a16="http://schemas.microsoft.com/office/drawing/2014/main" id="{A43DDF91-FE86-8740-1403-8A8B8D2EAD13}"/>
              </a:ext>
            </a:extLst>
          </p:cNvPr>
          <p:cNvCxnSpPr>
            <a:cxnSpLocks/>
            <a:stCxn id="28" idx="1"/>
          </p:cNvCxnSpPr>
          <p:nvPr/>
        </p:nvCxnSpPr>
        <p:spPr>
          <a:xfrm rot="10800000" flipV="1">
            <a:off x="9588844" y="1216666"/>
            <a:ext cx="596771" cy="293501"/>
          </a:xfrm>
          <a:prstGeom prst="curvedConnector3">
            <a:avLst>
              <a:gd name="adj1" fmla="val 107977"/>
            </a:avLst>
          </a:prstGeom>
          <a:ln w="41275">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C472F7CE-DF8D-8795-EE0C-951F3D48B85F}"/>
              </a:ext>
            </a:extLst>
          </p:cNvPr>
          <p:cNvGrpSpPr>
            <a:grpSpLocks noChangeAspect="1"/>
          </p:cNvGrpSpPr>
          <p:nvPr/>
        </p:nvGrpSpPr>
        <p:grpSpPr>
          <a:xfrm>
            <a:off x="63846" y="6250877"/>
            <a:ext cx="1775171" cy="607123"/>
            <a:chOff x="3799658" y="3996919"/>
            <a:chExt cx="3567914" cy="1220257"/>
          </a:xfrm>
        </p:grpSpPr>
        <p:pic>
          <p:nvPicPr>
            <p:cNvPr id="5" name="Picture 4">
              <a:extLst>
                <a:ext uri="{FF2B5EF4-FFF2-40B4-BE49-F238E27FC236}">
                  <a16:creationId xmlns:a16="http://schemas.microsoft.com/office/drawing/2014/main" id="{211BF4DE-F556-4583-E4EE-2EB7C36F56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7CB2F76-D54E-2349-6872-B8480C2D5E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F1754EE-849E-A989-2832-7F3C9D79F7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932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B3F4-A2B2-3119-91F7-816BD820DF5F}"/>
              </a:ext>
            </a:extLst>
          </p:cNvPr>
          <p:cNvSpPr>
            <a:spLocks noGrp="1"/>
          </p:cNvSpPr>
          <p:nvPr>
            <p:ph type="title"/>
          </p:nvPr>
        </p:nvSpPr>
        <p:spPr/>
        <p:txBody>
          <a:bodyPr>
            <a:normAutofit/>
          </a:bodyPr>
          <a:lstStyle/>
          <a:p>
            <a:r>
              <a:rPr lang="en-US" sz="4000" dirty="0">
                <a:solidFill>
                  <a:schemeClr val="bg1"/>
                </a:solidFill>
              </a:rPr>
              <a:t>What Does it Take to Make a Model?</a:t>
            </a:r>
          </a:p>
        </p:txBody>
      </p:sp>
      <p:sp>
        <p:nvSpPr>
          <p:cNvPr id="3" name="Content Placeholder 2">
            <a:extLst>
              <a:ext uri="{FF2B5EF4-FFF2-40B4-BE49-F238E27FC236}">
                <a16:creationId xmlns:a16="http://schemas.microsoft.com/office/drawing/2014/main" id="{0E7AADD1-7F78-E606-2D78-92CAA2547CC8}"/>
              </a:ext>
            </a:extLst>
          </p:cNvPr>
          <p:cNvSpPr>
            <a:spLocks noGrp="1"/>
          </p:cNvSpPr>
          <p:nvPr>
            <p:ph type="body" sz="half" idx="2"/>
          </p:nvPr>
        </p:nvSpPr>
        <p:spPr/>
        <p:txBody>
          <a:bodyPr>
            <a:normAutofit/>
          </a:bodyPr>
          <a:lstStyle/>
          <a:p>
            <a:pPr marL="0" indent="0">
              <a:buNone/>
            </a:pPr>
            <a:r>
              <a:rPr lang="en-US" sz="2800" dirty="0">
                <a:solidFill>
                  <a:schemeClr val="bg1"/>
                </a:solidFill>
              </a:rPr>
              <a:t>2. Making a Mold</a:t>
            </a:r>
          </a:p>
          <a:p>
            <a:pPr marL="1028700" lvl="1" indent="-571500">
              <a:buFont typeface="+mj-lt"/>
              <a:buAutoNum type="romanLcPeriod"/>
            </a:pPr>
            <a:r>
              <a:rPr lang="en-US" sz="2600" dirty="0">
                <a:solidFill>
                  <a:schemeClr val="bg1"/>
                </a:solidFill>
                <a:latin typeface="+mj-lt"/>
              </a:rPr>
              <a:t>Prepare Print (Lebel, Secure to Base)</a:t>
            </a:r>
          </a:p>
          <a:p>
            <a:pPr marL="1028700" lvl="1" indent="-571500">
              <a:buFont typeface="+mj-lt"/>
              <a:buAutoNum type="romanLcPeriod"/>
            </a:pPr>
            <a:r>
              <a:rPr lang="en-US" sz="2600" dirty="0">
                <a:solidFill>
                  <a:schemeClr val="bg1"/>
                </a:solidFill>
                <a:latin typeface="+mj-lt"/>
              </a:rPr>
              <a:t>Mix Rubber Solution</a:t>
            </a:r>
          </a:p>
          <a:p>
            <a:pPr marL="1028700" lvl="1" indent="-571500">
              <a:buFont typeface="+mj-lt"/>
              <a:buAutoNum type="romanLcPeriod"/>
            </a:pPr>
            <a:r>
              <a:rPr lang="en-US" sz="2600" dirty="0">
                <a:solidFill>
                  <a:schemeClr val="bg1"/>
                </a:solidFill>
                <a:latin typeface="+mj-lt"/>
              </a:rPr>
              <a:t>Pour and Cure (Let Cure for 24 hours)</a:t>
            </a:r>
          </a:p>
          <a:p>
            <a:pPr marL="1028700" lvl="1" indent="-571500">
              <a:buFont typeface="+mj-lt"/>
              <a:buAutoNum type="romanLcPeriod"/>
            </a:pPr>
            <a:r>
              <a:rPr lang="en-US" sz="2600" dirty="0">
                <a:solidFill>
                  <a:schemeClr val="bg1"/>
                </a:solidFill>
                <a:latin typeface="+mj-lt"/>
              </a:rPr>
              <a:t>Free Mold!</a:t>
            </a:r>
          </a:p>
        </p:txBody>
      </p:sp>
      <p:grpSp>
        <p:nvGrpSpPr>
          <p:cNvPr id="4" name="Group 3">
            <a:extLst>
              <a:ext uri="{FF2B5EF4-FFF2-40B4-BE49-F238E27FC236}">
                <a16:creationId xmlns:a16="http://schemas.microsoft.com/office/drawing/2014/main" id="{C472F7CE-DF8D-8795-EE0C-951F3D48B85F}"/>
              </a:ext>
            </a:extLst>
          </p:cNvPr>
          <p:cNvGrpSpPr>
            <a:grpSpLocks noChangeAspect="1"/>
          </p:cNvGrpSpPr>
          <p:nvPr/>
        </p:nvGrpSpPr>
        <p:grpSpPr>
          <a:xfrm>
            <a:off x="63846" y="6250877"/>
            <a:ext cx="1775171" cy="607123"/>
            <a:chOff x="3799658" y="3996919"/>
            <a:chExt cx="3567914" cy="1220257"/>
          </a:xfrm>
        </p:grpSpPr>
        <p:pic>
          <p:nvPicPr>
            <p:cNvPr id="5" name="Picture 4">
              <a:extLst>
                <a:ext uri="{FF2B5EF4-FFF2-40B4-BE49-F238E27FC236}">
                  <a16:creationId xmlns:a16="http://schemas.microsoft.com/office/drawing/2014/main" id="{211BF4DE-F556-4583-E4EE-2EB7C36F56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3" b="13849"/>
            <a:stretch/>
          </p:blipFill>
          <p:spPr bwMode="auto">
            <a:xfrm>
              <a:off x="4966834" y="3996919"/>
              <a:ext cx="1221209" cy="122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7CB2F76-D54E-2349-6872-B8480C2D5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15"/>
            <a:stretch/>
          </p:blipFill>
          <p:spPr bwMode="auto">
            <a:xfrm>
              <a:off x="6245627" y="4118470"/>
              <a:ext cx="1121945" cy="966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F1754EE-849E-A989-2832-7F3C9D79F7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13"/>
            <a:stretch/>
          </p:blipFill>
          <p:spPr bwMode="auto">
            <a:xfrm>
              <a:off x="3799658" y="4118469"/>
              <a:ext cx="1167175" cy="95235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red book on a table&#10;&#10;Description automatically generated">
            <a:extLst>
              <a:ext uri="{FF2B5EF4-FFF2-40B4-BE49-F238E27FC236}">
                <a16:creationId xmlns:a16="http://schemas.microsoft.com/office/drawing/2014/main" id="{21D6835A-8F60-7D94-E204-6C66AD2FB0E6}"/>
              </a:ext>
            </a:extLst>
          </p:cNvPr>
          <p:cNvPicPr>
            <a:picLocks noChangeAspect="1"/>
          </p:cNvPicPr>
          <p:nvPr/>
        </p:nvPicPr>
        <p:blipFill rotWithShape="1">
          <a:blip r:embed="rId6"/>
          <a:srcRect l="67" t="29260" r="-67"/>
          <a:stretch/>
        </p:blipFill>
        <p:spPr>
          <a:xfrm>
            <a:off x="5514186" y="861925"/>
            <a:ext cx="3207025" cy="1849820"/>
          </a:xfrm>
          <a:prstGeom prst="rect">
            <a:avLst/>
          </a:prstGeom>
        </p:spPr>
      </p:pic>
      <p:pic>
        <p:nvPicPr>
          <p:cNvPr id="18" name="Content Placeholder 8" descr="A person in a lab coat mixing blue liquid in a bucket&#10;&#10;Description automatically generated">
            <a:extLst>
              <a:ext uri="{FF2B5EF4-FFF2-40B4-BE49-F238E27FC236}">
                <a16:creationId xmlns:a16="http://schemas.microsoft.com/office/drawing/2014/main" id="{7EF88517-C604-5050-9007-BE002F29296E}"/>
              </a:ext>
            </a:extLst>
          </p:cNvPr>
          <p:cNvPicPr>
            <a:picLocks noChangeAspect="1"/>
          </p:cNvPicPr>
          <p:nvPr/>
        </p:nvPicPr>
        <p:blipFill rotWithShape="1">
          <a:blip r:embed="rId7"/>
          <a:srcRect l="25136" t="46661" r="37034" b="30524"/>
          <a:stretch/>
        </p:blipFill>
        <p:spPr>
          <a:xfrm>
            <a:off x="9232145" y="438806"/>
            <a:ext cx="2120067" cy="2272939"/>
          </a:xfrm>
          <a:prstGeom prst="rect">
            <a:avLst/>
          </a:prstGeom>
        </p:spPr>
      </p:pic>
      <p:pic>
        <p:nvPicPr>
          <p:cNvPr id="19" name="Content Placeholder 10" descr="A blue liquid in a square box&#10;&#10;Description automatically generated with medium confidence">
            <a:extLst>
              <a:ext uri="{FF2B5EF4-FFF2-40B4-BE49-F238E27FC236}">
                <a16:creationId xmlns:a16="http://schemas.microsoft.com/office/drawing/2014/main" id="{6CA6E648-CEB2-9F7F-C059-2EF402154130}"/>
              </a:ext>
            </a:extLst>
          </p:cNvPr>
          <p:cNvPicPr>
            <a:picLocks noChangeAspect="1"/>
          </p:cNvPicPr>
          <p:nvPr/>
        </p:nvPicPr>
        <p:blipFill rotWithShape="1">
          <a:blip r:embed="rId8"/>
          <a:srcRect l="7297" t="10059" r="19372" b="7582"/>
          <a:stretch/>
        </p:blipFill>
        <p:spPr>
          <a:xfrm rot="5400000">
            <a:off x="5700916" y="3291060"/>
            <a:ext cx="3278743" cy="2761845"/>
          </a:xfrm>
          <a:prstGeom prst="rect">
            <a:avLst/>
          </a:prstGeom>
        </p:spPr>
      </p:pic>
      <p:pic>
        <p:nvPicPr>
          <p:cNvPr id="20" name="Picture 19" descr="A person holding a blue box&#10;&#10;Description automatically generated">
            <a:extLst>
              <a:ext uri="{FF2B5EF4-FFF2-40B4-BE49-F238E27FC236}">
                <a16:creationId xmlns:a16="http://schemas.microsoft.com/office/drawing/2014/main" id="{E4A0F330-1FFC-D2F7-D233-9EEE2FC6B1E1}"/>
              </a:ext>
            </a:extLst>
          </p:cNvPr>
          <p:cNvPicPr>
            <a:picLocks noChangeAspect="1"/>
          </p:cNvPicPr>
          <p:nvPr/>
        </p:nvPicPr>
        <p:blipFill rotWithShape="1">
          <a:blip r:embed="rId9"/>
          <a:srcRect l="-1" t="23056" r="19847" b="13083"/>
          <a:stretch/>
        </p:blipFill>
        <p:spPr>
          <a:xfrm>
            <a:off x="9238469" y="3034389"/>
            <a:ext cx="2113743" cy="3276964"/>
          </a:xfrm>
          <a:prstGeom prst="rect">
            <a:avLst/>
          </a:prstGeom>
        </p:spPr>
      </p:pic>
      <p:sp>
        <p:nvSpPr>
          <p:cNvPr id="10" name="TextBox 9">
            <a:extLst>
              <a:ext uri="{FF2B5EF4-FFF2-40B4-BE49-F238E27FC236}">
                <a16:creationId xmlns:a16="http://schemas.microsoft.com/office/drawing/2014/main" id="{C15379F4-7891-4268-DC66-62A348E17CC3}"/>
              </a:ext>
            </a:extLst>
          </p:cNvPr>
          <p:cNvSpPr txBox="1"/>
          <p:nvPr/>
        </p:nvSpPr>
        <p:spPr>
          <a:xfrm>
            <a:off x="5096939" y="1386725"/>
            <a:ext cx="445179" cy="400110"/>
          </a:xfrm>
          <a:prstGeom prst="rect">
            <a:avLst/>
          </a:prstGeom>
          <a:noFill/>
        </p:spPr>
        <p:txBody>
          <a:bodyPr wrap="square" rtlCol="0">
            <a:spAutoFit/>
          </a:bodyPr>
          <a:lstStyle/>
          <a:p>
            <a:r>
              <a:rPr lang="en-US" sz="2000" b="1" dirty="0">
                <a:solidFill>
                  <a:schemeClr val="bg1"/>
                </a:solidFill>
              </a:rPr>
              <a:t>(</a:t>
            </a:r>
            <a:r>
              <a:rPr lang="en-US" sz="2000" b="1" dirty="0" err="1">
                <a:solidFill>
                  <a:schemeClr val="bg1"/>
                </a:solidFill>
              </a:rPr>
              <a:t>i</a:t>
            </a:r>
            <a:r>
              <a:rPr lang="en-US" sz="2000" b="1" dirty="0">
                <a:solidFill>
                  <a:schemeClr val="bg1"/>
                </a:solidFill>
              </a:rPr>
              <a:t>)</a:t>
            </a:r>
          </a:p>
        </p:txBody>
      </p:sp>
      <p:sp>
        <p:nvSpPr>
          <p:cNvPr id="11" name="TextBox 10">
            <a:extLst>
              <a:ext uri="{FF2B5EF4-FFF2-40B4-BE49-F238E27FC236}">
                <a16:creationId xmlns:a16="http://schemas.microsoft.com/office/drawing/2014/main" id="{8A042150-A5AF-896B-923D-F99ECB0B1110}"/>
              </a:ext>
            </a:extLst>
          </p:cNvPr>
          <p:cNvSpPr txBox="1"/>
          <p:nvPr/>
        </p:nvSpPr>
        <p:spPr>
          <a:xfrm>
            <a:off x="8757709" y="1386725"/>
            <a:ext cx="563498" cy="400110"/>
          </a:xfrm>
          <a:prstGeom prst="rect">
            <a:avLst/>
          </a:prstGeom>
          <a:noFill/>
        </p:spPr>
        <p:txBody>
          <a:bodyPr wrap="square" rtlCol="0">
            <a:spAutoFit/>
          </a:bodyPr>
          <a:lstStyle/>
          <a:p>
            <a:r>
              <a:rPr lang="en-US" sz="2000" b="1" dirty="0">
                <a:solidFill>
                  <a:schemeClr val="bg1"/>
                </a:solidFill>
              </a:rPr>
              <a:t>(ii)</a:t>
            </a:r>
          </a:p>
        </p:txBody>
      </p:sp>
      <p:sp>
        <p:nvSpPr>
          <p:cNvPr id="12" name="TextBox 11">
            <a:extLst>
              <a:ext uri="{FF2B5EF4-FFF2-40B4-BE49-F238E27FC236}">
                <a16:creationId xmlns:a16="http://schemas.microsoft.com/office/drawing/2014/main" id="{86C4B928-51E1-EBB5-81BC-D31797AC7F23}"/>
              </a:ext>
            </a:extLst>
          </p:cNvPr>
          <p:cNvSpPr txBox="1"/>
          <p:nvPr/>
        </p:nvSpPr>
        <p:spPr>
          <a:xfrm>
            <a:off x="5442106" y="4471927"/>
            <a:ext cx="609602" cy="400110"/>
          </a:xfrm>
          <a:prstGeom prst="rect">
            <a:avLst/>
          </a:prstGeom>
          <a:noFill/>
        </p:spPr>
        <p:txBody>
          <a:bodyPr wrap="square" rtlCol="0">
            <a:spAutoFit/>
          </a:bodyPr>
          <a:lstStyle/>
          <a:p>
            <a:r>
              <a:rPr lang="en-US" sz="2000" b="1" dirty="0">
                <a:solidFill>
                  <a:schemeClr val="bg1"/>
                </a:solidFill>
              </a:rPr>
              <a:t>(iii)</a:t>
            </a:r>
          </a:p>
        </p:txBody>
      </p:sp>
      <p:sp>
        <p:nvSpPr>
          <p:cNvPr id="13" name="TextBox 12">
            <a:extLst>
              <a:ext uri="{FF2B5EF4-FFF2-40B4-BE49-F238E27FC236}">
                <a16:creationId xmlns:a16="http://schemas.microsoft.com/office/drawing/2014/main" id="{D79FC868-DCA7-918C-F52F-F14C4FD3435B}"/>
              </a:ext>
            </a:extLst>
          </p:cNvPr>
          <p:cNvSpPr txBox="1"/>
          <p:nvPr/>
        </p:nvSpPr>
        <p:spPr>
          <a:xfrm>
            <a:off x="8721210" y="4471927"/>
            <a:ext cx="563498" cy="400110"/>
          </a:xfrm>
          <a:prstGeom prst="rect">
            <a:avLst/>
          </a:prstGeom>
          <a:noFill/>
        </p:spPr>
        <p:txBody>
          <a:bodyPr wrap="square" rtlCol="0">
            <a:spAutoFit/>
          </a:bodyPr>
          <a:lstStyle/>
          <a:p>
            <a:r>
              <a:rPr lang="en-US" sz="2000" b="1" dirty="0">
                <a:solidFill>
                  <a:schemeClr val="bg1"/>
                </a:solidFill>
              </a:rPr>
              <a:t>(iv)</a:t>
            </a:r>
          </a:p>
        </p:txBody>
      </p:sp>
    </p:spTree>
    <p:extLst>
      <p:ext uri="{BB962C8B-B14F-4D97-AF65-F5344CB8AC3E}">
        <p14:creationId xmlns:p14="http://schemas.microsoft.com/office/powerpoint/2010/main" val="257964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2004</TotalTime>
  <Words>456</Words>
  <Application>Microsoft Office PowerPoint</Application>
  <PresentationFormat>Widescreen</PresentationFormat>
  <Paragraphs>78</Paragraphs>
  <Slides>12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Courier New</vt:lpstr>
      <vt:lpstr>Office Theme</vt:lpstr>
      <vt:lpstr>Mars in 3D: Creating Accessible Planetary Science Education</vt:lpstr>
      <vt:lpstr>Touching Our Solar System: POEM</vt:lpstr>
      <vt:lpstr>“Mars Was an Ocean World”</vt:lpstr>
      <vt:lpstr>“Beyond the Habitable Zone”</vt:lpstr>
      <vt:lpstr>“Tiger Stipes”</vt:lpstr>
      <vt:lpstr>“Into the Kuiper Belt”</vt:lpstr>
      <vt:lpstr>What Does it Take to Make a Model?</vt:lpstr>
      <vt:lpstr>What Does it Take to Make a Model?</vt:lpstr>
      <vt:lpstr>What Does it Take to Make a Model?</vt:lpstr>
      <vt:lpstr>What Does it Take to Make a Model?</vt:lpstr>
      <vt:lpstr>What’s Next?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Kupersmith, Alexandra Paige - (akupersmith)</dc:creator>
  <cp:lastModifiedBy>Michelle A. Coe</cp:lastModifiedBy>
  <cp:revision>31</cp:revision>
  <dcterms:created xsi:type="dcterms:W3CDTF">2024-03-15T16:26:15Z</dcterms:created>
  <dcterms:modified xsi:type="dcterms:W3CDTF">2024-04-09T22:34:05Z</dcterms:modified>
</cp:coreProperties>
</file>